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61" r:id="rId3"/>
    <p:sldId id="262" r:id="rId4"/>
    <p:sldId id="263" r:id="rId5"/>
    <p:sldId id="264" r:id="rId6"/>
    <p:sldId id="266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84" r:id="rId20"/>
    <p:sldId id="282" r:id="rId21"/>
    <p:sldId id="278" r:id="rId22"/>
    <p:sldId id="283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285" r:id="rId71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57143" autoAdjust="0"/>
  </p:normalViewPr>
  <p:slideViewPr>
    <p:cSldViewPr snapToGrid="0">
      <p:cViewPr varScale="1">
        <p:scale>
          <a:sx n="92" d="100"/>
          <a:sy n="92" d="100"/>
        </p:scale>
        <p:origin x="19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36884-73D0-4567-8B96-F466E5E5692B}" type="datetimeFigureOut">
              <a:rPr lang="hr-HR" smtClean="0"/>
              <a:t>10.7.2025.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BA6D9-6BE4-4E07-9079-23F043E10DE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7487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m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attributes.asp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UR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m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/Introduction_to_HTML/Creating_hyperlink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Learn/HTML/Introduction_to_HTML/Creating_hyperlinks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/Introduction_to_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Global_attributes/style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mozilla.org/en-US/docs/Web/HTML/Element/link" TargetMode="External"/><Relationship Id="rId4" Type="http://schemas.openxmlformats.org/officeDocument/2006/relationships/hyperlink" Target="https://developer.mozilla.org/en-US/docs/Web/HTML/Element/style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olor_value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titl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u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p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u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attributes.asp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HTML/Global_attributes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a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• Emphasize that HTML is mandatory for any web page and serves as the structural foundation on which CSS and JavaScript build design and interactivity.</a:t>
            </a:r>
            <a:br>
              <a:rPr lang="en-US" dirty="0"/>
            </a:br>
            <a:r>
              <a:rPr lang="en-US" dirty="0"/>
              <a:t>• Open with a discussion on how browsers parse these three components to render a complete webpage.</a:t>
            </a:r>
            <a:br>
              <a:rPr lang="en-US" dirty="0"/>
            </a:br>
            <a:r>
              <a:rPr lang="en-US" dirty="0"/>
              <a:t>• Consider demonstrating a simple “Hello World” HTML file in Visual Studio Code with Live Preview.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https://developer.mozilla.org/en-US/docs/Web/HTML for a thorough introduction.</a:t>
            </a:r>
            <a:br>
              <a:rPr lang="en-US" dirty="0"/>
            </a:br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 and CSS: Design and Build Websites</a:t>
            </a:r>
            <a:r>
              <a:rPr lang="en-US" dirty="0"/>
              <a:t> by Jon Duckett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Learning Web Design: A Beginner’s Guide to HTML, CSS, JavaScript, and Web Graphics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8794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Emphasize best practices for image embedding and the critical role of the alt attribute in accessibility.</a:t>
            </a:r>
            <a:br>
              <a:rPr lang="en-US" dirty="0"/>
            </a:br>
            <a:r>
              <a:rPr lang="en-US" dirty="0"/>
              <a:t>• Show examples of responsive images and discuss troubleshooting steps if images do not load.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The HTML &lt;</a:t>
            </a:r>
            <a:r>
              <a:rPr lang="en-US" dirty="0" err="1">
                <a:hlinkClick r:id="rId3"/>
              </a:rPr>
              <a:t>img</a:t>
            </a:r>
            <a:r>
              <a:rPr lang="en-US" dirty="0">
                <a:hlinkClick r:id="rId3"/>
              </a:rPr>
              <a:t>&gt; Element</a:t>
            </a:r>
            <a:br>
              <a:rPr lang="en-US" dirty="0"/>
            </a:br>
            <a:r>
              <a:rPr lang="en-US" dirty="0"/>
              <a:t>• W3Schools – HTML Images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47341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Briefly review common pitfalls with attributes in class after the exercise.</a:t>
            </a:r>
            <a:br>
              <a:rPr lang="en-US" dirty="0"/>
            </a:br>
            <a:r>
              <a:rPr lang="en-US" dirty="0"/>
              <a:t>• Encourage students to modify attributes and observe changes in real-time using a code editor.</a:t>
            </a:r>
          </a:p>
          <a:p>
            <a:pPr>
              <a:buNone/>
            </a:pPr>
            <a:r>
              <a:rPr lang="en-US" dirty="0"/>
              <a:t>• Exercise estimation time: 15 min / individual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W3Schools – HTML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81484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Use examples to illustrate the differences between absolute and relative paths.</a:t>
            </a:r>
            <a:br>
              <a:rPr lang="en-US" dirty="0"/>
            </a:br>
            <a:r>
              <a:rPr lang="en-US" dirty="0"/>
              <a:t>• Demonstrate navigation using relative path syntax in linking files locally.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URLs, URIs, and URNs</a:t>
            </a:r>
            <a:br>
              <a:rPr lang="en-US" dirty="0"/>
            </a:br>
            <a:r>
              <a:rPr lang="en-US" dirty="0"/>
              <a:t>• W3Schools – How Paths Work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Responsive Web Design with HTML5 and CSS3</a:t>
            </a:r>
            <a:r>
              <a:rPr lang="en-US" dirty="0"/>
              <a:t> by Ben Frain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82918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Walk through the process of linking local images and discuss troubleshooting common issues like incorrect file paths or typos.</a:t>
            </a:r>
            <a:br>
              <a:rPr lang="en-US" dirty="0"/>
            </a:br>
            <a:r>
              <a:rPr lang="en-US" dirty="0"/>
              <a:t>• Offer to review a sample project live, explaining the impact of each attribute used in the &lt;</a:t>
            </a:r>
            <a:r>
              <a:rPr lang="en-US" dirty="0" err="1"/>
              <a:t>img</a:t>
            </a:r>
            <a:r>
              <a:rPr lang="en-US" dirty="0"/>
              <a:t>&gt; tag.</a:t>
            </a:r>
          </a:p>
          <a:p>
            <a:pPr>
              <a:buNone/>
            </a:pPr>
            <a:r>
              <a:rPr lang="en-US" dirty="0"/>
              <a:t>• Exercise estimation time: 25 min / individual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W3Schools – HTML Images Tutorial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The HTML &lt;</a:t>
            </a:r>
            <a:r>
              <a:rPr lang="en-US" dirty="0" err="1">
                <a:hlinkClick r:id="rId3"/>
              </a:rPr>
              <a:t>img</a:t>
            </a:r>
            <a:r>
              <a:rPr lang="en-US" dirty="0">
                <a:hlinkClick r:id="rId3"/>
              </a:rPr>
              <a:t>&gt; Element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Code - https://github.com/dinoDuvnjak/CTK/tree/main/SHIFT4IT/html-introduction/2.4-html-image-link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33600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Demonstrate linking multiple HTML files to create a navigable website.</a:t>
            </a:r>
            <a:br>
              <a:rPr lang="en-US" dirty="0"/>
            </a:br>
            <a:r>
              <a:rPr lang="en-US" dirty="0"/>
              <a:t>• Emphasize the importance of organizing files and folders for maintainability.</a:t>
            </a:r>
            <a:br>
              <a:rPr lang="en-US" dirty="0"/>
            </a:br>
            <a:r>
              <a:rPr lang="en-US" dirty="0"/>
              <a:t>• Use a live coding example to show how clicking a link opens a new page.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Linking to Other Resources</a:t>
            </a:r>
            <a:br>
              <a:rPr lang="en-US" dirty="0"/>
            </a:br>
            <a:r>
              <a:rPr lang="en-US" dirty="0"/>
              <a:t>• W3Schools – HTML Links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Head First HTML and CSS</a:t>
            </a:r>
            <a:r>
              <a:rPr lang="en-US" dirty="0"/>
              <a:t> by Elisabeth Robson and Eric Freeman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5375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Provide clear guidelines and a rubric for the exercise.</a:t>
            </a:r>
            <a:br>
              <a:rPr lang="en-US" dirty="0"/>
            </a:br>
            <a:r>
              <a:rPr lang="en-US" dirty="0"/>
              <a:t>• Encourage students to test all navigation links to ensure there are no broken paths.</a:t>
            </a:r>
            <a:br>
              <a:rPr lang="en-US" dirty="0"/>
            </a:br>
            <a:r>
              <a:rPr lang="en-US" dirty="0"/>
              <a:t>• Review best practices for organizing and maintaining consistent navigation across pages.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>
                <a:hlinkClick r:id="rId3"/>
              </a:rPr>
              <a:t>Codecademy</a:t>
            </a:r>
            <a:r>
              <a:rPr lang="en-US" dirty="0">
                <a:hlinkClick r:id="rId3"/>
              </a:rPr>
              <a:t> – Building Multi-Page Websites</a:t>
            </a:r>
            <a:r>
              <a:rPr lang="en-US" dirty="0"/>
              <a:t> (project-based learning)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4"/>
              </a:rPr>
              <a:t>MDN – Hyperlink Fundamentals</a:t>
            </a:r>
            <a:endParaRPr lang="en-US" dirty="0"/>
          </a:p>
          <a:p>
            <a:r>
              <a:rPr lang="en-US" b="1" dirty="0"/>
              <a:t>Code</a:t>
            </a:r>
            <a:r>
              <a:rPr lang="en-US" dirty="0"/>
              <a:t> - https://github.com/dinoDuvnjak/CTK/tree/main/SHIFT4IT/html-introduction/2.5-html-multipage-website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5443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Clearly lay out project requirements and milestones.</a:t>
            </a:r>
            <a:br>
              <a:rPr lang="en-US" dirty="0"/>
            </a:br>
            <a:r>
              <a:rPr lang="en-US" dirty="0"/>
              <a:t>• Provide a sample file structure and tips on ensuring clean, indented code.</a:t>
            </a:r>
            <a:br>
              <a:rPr lang="en-US" dirty="0"/>
            </a:br>
            <a:r>
              <a:rPr lang="en-US" dirty="0"/>
              <a:t>• Encourage peer reviews and code sharing via GitHub to promote collaborative learning.</a:t>
            </a:r>
            <a:br>
              <a:rPr lang="en-US" dirty="0"/>
            </a:br>
            <a:r>
              <a:rPr lang="en-US" dirty="0"/>
              <a:t>• Highlight the importance of version control in web development.</a:t>
            </a:r>
          </a:p>
          <a:p>
            <a:pPr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• Exercise estimation time: 30 min / individual</a:t>
            </a:r>
            <a:endParaRPr lang="en-US" dirty="0"/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GitHub Guides – Hello World</a:t>
            </a:r>
            <a:r>
              <a:rPr lang="en-US" dirty="0"/>
              <a:t> for an introduction to Git and GitHub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/>
              <a:t>FreeCodeCamp</a:t>
            </a:r>
            <a:r>
              <a:rPr lang="en-US" dirty="0"/>
              <a:t> – HTML Project Tutorials for project-based learning</a:t>
            </a:r>
          </a:p>
          <a:p>
            <a:endParaRPr lang="en-US" dirty="0"/>
          </a:p>
          <a:p>
            <a:r>
              <a:rPr lang="en-US" b="1" dirty="0"/>
              <a:t>Code- https://github.com/dinoDuvnjak/CTK/tree/main/SHIFT4IT/html-introduction/2.6-html-final</a:t>
            </a:r>
            <a:endParaRPr lang="hr-H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38208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68201-0823-3D4E-0135-1FFB8EDA2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816C85-0369-9424-AA51-AC3968D0F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8EEB3E-0AFE-5398-FB24-9266E1D3D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Clearly lay out project requirements and milestones.</a:t>
            </a:r>
            <a:br>
              <a:rPr lang="en-US" dirty="0"/>
            </a:br>
            <a:r>
              <a:rPr lang="en-US" dirty="0"/>
              <a:t>• Provide a sample file structure and tips on ensuring clean, indented code.</a:t>
            </a:r>
            <a:br>
              <a:rPr lang="en-US" dirty="0"/>
            </a:br>
            <a:r>
              <a:rPr lang="en-US" dirty="0"/>
              <a:t>• Encourage peer reviews and code sharing via GitHub to promote collaborative learning.</a:t>
            </a:r>
            <a:br>
              <a:rPr lang="en-US" dirty="0"/>
            </a:br>
            <a:r>
              <a:rPr lang="en-US" dirty="0"/>
              <a:t>• Highlight the importance of version control in web development.</a:t>
            </a:r>
          </a:p>
          <a:p>
            <a:pPr>
              <a:buNone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• Exercise estimation time: 30 min / individual</a:t>
            </a:r>
            <a:endParaRPr lang="en-US" dirty="0"/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GitHub Guides – Hello World</a:t>
            </a:r>
            <a:r>
              <a:rPr lang="en-US" dirty="0"/>
              <a:t> for an introduction to Git and GitHub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/>
              <a:t>FreeCodeCamp</a:t>
            </a:r>
            <a:r>
              <a:rPr lang="en-US" dirty="0"/>
              <a:t> – HTML Project Tutorials for project-based learning</a:t>
            </a:r>
          </a:p>
          <a:p>
            <a:endParaRPr lang="en-US" dirty="0"/>
          </a:p>
          <a:p>
            <a:r>
              <a:rPr lang="en-US" b="1" dirty="0"/>
              <a:t>Code- https://github.com/dinoDuvnjak/CTK/tree/main/SHIFT4IT/html-introduction/2.6-html-final</a:t>
            </a:r>
            <a:endParaRPr lang="hr-H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7813E-FC07-D65E-5D1D-10F5D912C0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9203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80C84-A676-3469-047F-740BFCC7C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1BD530-ED42-AD90-E9E7-B055C7A29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51F335-482D-1002-B3A3-7FA511129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Clearly lay out project requirements and milestones.</a:t>
            </a:r>
            <a:br>
              <a:rPr lang="en-US" dirty="0"/>
            </a:br>
            <a:r>
              <a:rPr lang="en-US" dirty="0"/>
              <a:t>• Provide a sample file structure and tips on ensuring clean, indented code.</a:t>
            </a:r>
            <a:br>
              <a:rPr lang="en-US" dirty="0"/>
            </a:br>
            <a:r>
              <a:rPr lang="en-US" dirty="0"/>
              <a:t>• Encourage peer reviews and code sharing via GitHub to promote collaborative learning.</a:t>
            </a:r>
            <a:br>
              <a:rPr lang="en-US" dirty="0"/>
            </a:br>
            <a:r>
              <a:rPr lang="en-US" dirty="0"/>
              <a:t>• Highlight the importance of version control in web development.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GitHub Guides – Hello World</a:t>
            </a:r>
            <a:r>
              <a:rPr lang="en-US" dirty="0"/>
              <a:t> for an introduction to Git and GitHub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 err="1"/>
              <a:t>FreeCodeCamp</a:t>
            </a:r>
            <a:r>
              <a:rPr lang="en-US" dirty="0"/>
              <a:t> – HTML Project Tutorials for project-based learning</a:t>
            </a:r>
          </a:p>
          <a:p>
            <a:endParaRPr lang="en-US" dirty="0"/>
          </a:p>
          <a:p>
            <a:r>
              <a:rPr lang="en-US" b="1" dirty="0"/>
              <a:t>Code- https://github.com/dinoDuvnjak/CTK/tree/main/SHIFT4IT/html-introduction/2.6-html-final</a:t>
            </a:r>
            <a:endParaRPr lang="hr-H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05460-B4A7-667F-FF74-0F2D516D7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96107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Explain the meaning of “Cascading” via the waterfall analogy—styles flow from general to specific rules.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Emphasize that CSS separates presentation from content, improving maintainability.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MDN – What is CSS?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W3Schools – CSS Introduction</a:t>
            </a:r>
          </a:p>
          <a:p>
            <a:pPr>
              <a:buNone/>
            </a:pPr>
            <a:r>
              <a:rPr lang="en-US" b="1" dirty="0"/>
              <a:t>Additional Reading: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CSS: The Definitive Guide</a:t>
            </a:r>
            <a:r>
              <a:rPr lang="en-US" dirty="0"/>
              <a:t> by Eric A. Meyer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Learning Web Design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963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Clarify that while CSS and JavaScript enhance user experience, HTML is indispensable for content.</a:t>
            </a:r>
            <a:br>
              <a:rPr lang="en-US" dirty="0"/>
            </a:br>
            <a:r>
              <a:rPr lang="en-US" dirty="0"/>
              <a:t>• Use side-by-side examples to show a page with only HTML versus one with additional CSS and JavaScript.</a:t>
            </a:r>
            <a:br>
              <a:rPr lang="en-US" dirty="0"/>
            </a:br>
            <a:r>
              <a:rPr lang="en-US" dirty="0"/>
              <a:t>• Discuss how changes in each part (structure, style, behavior) affect the final rendered page.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Introduction to HTML</a:t>
            </a:r>
            <a:r>
              <a:rPr lang="en-US" dirty="0"/>
              <a:t> - https://developer.mozilla.org/en-US/docs/Learn_web_development/Core/Structuring_content/Basic_HTML_syntax</a:t>
            </a:r>
            <a:br>
              <a:rPr lang="en-US" dirty="0"/>
            </a:br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 and CSS: Visual QuickStart Guide</a:t>
            </a:r>
            <a:r>
              <a:rPr lang="en-US" dirty="0"/>
              <a:t> by Elizabeth Castro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20845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 a plain HTML page and then layer on CSS incrementally (colors, fonts, layout).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Live‑code a minimal HTML page and toggle CSS on/off to illustrate impact.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Site - https://dinoduvnjak.github.io/css-toogle/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1382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Inline</a:t>
            </a:r>
            <a:r>
              <a:rPr lang="hr-HR" b="1" dirty="0"/>
              <a:t> CSS (</a:t>
            </a:r>
            <a:r>
              <a:rPr lang="hr-HR" b="1" dirty="0" err="1"/>
              <a:t>Slide</a:t>
            </a:r>
            <a:r>
              <a:rPr lang="hr-HR" b="1" dirty="0"/>
              <a:t> 3):</a:t>
            </a:r>
            <a:r>
              <a:rPr lang="hr-HR" dirty="0"/>
              <a:t> </a:t>
            </a:r>
            <a:r>
              <a:rPr lang="hr-HR" dirty="0" err="1"/>
              <a:t>Demonstrate</a:t>
            </a:r>
            <a:r>
              <a:rPr lang="hr-HR" dirty="0"/>
              <a:t> &lt;p </a:t>
            </a:r>
            <a:r>
              <a:rPr lang="hr-HR" dirty="0" err="1"/>
              <a:t>style</a:t>
            </a:r>
            <a:r>
              <a:rPr lang="hr-HR" dirty="0"/>
              <a:t>="</a:t>
            </a:r>
            <a:r>
              <a:rPr lang="hr-HR" dirty="0" err="1"/>
              <a:t>color:red</a:t>
            </a:r>
            <a:r>
              <a:rPr lang="hr-HR" dirty="0"/>
              <a:t>"&gt;…&lt;/p&gt;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discuss</a:t>
            </a:r>
            <a:r>
              <a:rPr lang="hr-HR" dirty="0"/>
              <a:t> </a:t>
            </a:r>
            <a:r>
              <a:rPr lang="hr-HR" dirty="0" err="1"/>
              <a:t>why</a:t>
            </a:r>
            <a:r>
              <a:rPr lang="hr-HR" dirty="0"/>
              <a:t> </a:t>
            </a:r>
            <a:r>
              <a:rPr lang="hr-HR" dirty="0" err="1"/>
              <a:t>it’s</a:t>
            </a:r>
            <a:r>
              <a:rPr lang="hr-HR" dirty="0"/>
              <a:t> </a:t>
            </a:r>
            <a:r>
              <a:rPr lang="hr-HR" dirty="0" err="1"/>
              <a:t>only</a:t>
            </a:r>
            <a:r>
              <a:rPr lang="hr-HR" dirty="0"/>
              <a:t> for </a:t>
            </a:r>
            <a:r>
              <a:rPr lang="hr-HR" dirty="0" err="1"/>
              <a:t>quick</a:t>
            </a:r>
            <a:r>
              <a:rPr lang="hr-HR" dirty="0"/>
              <a:t> </a:t>
            </a:r>
            <a:r>
              <a:rPr lang="hr-HR" dirty="0" err="1"/>
              <a:t>tweaks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Internal</a:t>
            </a:r>
            <a:r>
              <a:rPr lang="hr-HR" b="1" dirty="0"/>
              <a:t> CSS (</a:t>
            </a:r>
            <a:r>
              <a:rPr lang="hr-HR" b="1" dirty="0" err="1"/>
              <a:t>Slide</a:t>
            </a:r>
            <a:r>
              <a:rPr lang="hr-HR" b="1" dirty="0"/>
              <a:t> 4):</a:t>
            </a:r>
            <a:r>
              <a:rPr lang="hr-HR" dirty="0"/>
              <a:t> Show a &lt;</a:t>
            </a:r>
            <a:r>
              <a:rPr lang="hr-HR" dirty="0" err="1"/>
              <a:t>style</a:t>
            </a:r>
            <a:r>
              <a:rPr lang="hr-HR" dirty="0"/>
              <a:t>&gt; </a:t>
            </a:r>
            <a:r>
              <a:rPr lang="hr-HR" dirty="0" err="1"/>
              <a:t>block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&lt;</a:t>
            </a:r>
            <a:r>
              <a:rPr lang="hr-HR" dirty="0" err="1"/>
              <a:t>head</a:t>
            </a:r>
            <a:r>
              <a:rPr lang="hr-HR" dirty="0"/>
              <a:t>&gt;; note </a:t>
            </a:r>
            <a:r>
              <a:rPr lang="hr-HR" dirty="0" err="1"/>
              <a:t>duplication</a:t>
            </a:r>
            <a:r>
              <a:rPr lang="hr-HR" dirty="0"/>
              <a:t> </a:t>
            </a:r>
            <a:r>
              <a:rPr lang="hr-HR" dirty="0" err="1"/>
              <a:t>across</a:t>
            </a:r>
            <a:r>
              <a:rPr lang="hr-HR" dirty="0"/>
              <a:t> </a:t>
            </a:r>
            <a:r>
              <a:rPr lang="hr-HR" dirty="0" err="1"/>
              <a:t>pages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External</a:t>
            </a:r>
            <a:r>
              <a:rPr lang="hr-HR" b="1" dirty="0"/>
              <a:t> CSS (</a:t>
            </a:r>
            <a:r>
              <a:rPr lang="hr-HR" b="1" dirty="0" err="1"/>
              <a:t>Slide</a:t>
            </a:r>
            <a:r>
              <a:rPr lang="hr-HR" b="1" dirty="0"/>
              <a:t> 5):</a:t>
            </a:r>
            <a:r>
              <a:rPr lang="hr-HR" dirty="0"/>
              <a:t> </a:t>
            </a:r>
            <a:r>
              <a:rPr lang="hr-HR" dirty="0" err="1"/>
              <a:t>Create</a:t>
            </a:r>
            <a:r>
              <a:rPr lang="hr-HR" dirty="0"/>
              <a:t> a separate .</a:t>
            </a:r>
            <a:r>
              <a:rPr lang="hr-HR" dirty="0" err="1"/>
              <a:t>css</a:t>
            </a:r>
            <a:r>
              <a:rPr lang="hr-HR" dirty="0"/>
              <a:t> file, link via &lt;link&gt;; </a:t>
            </a:r>
            <a:r>
              <a:rPr lang="hr-HR" dirty="0" err="1"/>
              <a:t>explain</a:t>
            </a:r>
            <a:r>
              <a:rPr lang="hr-HR" dirty="0"/>
              <a:t> </a:t>
            </a:r>
            <a:r>
              <a:rPr lang="hr-HR" dirty="0" err="1"/>
              <a:t>caching</a:t>
            </a:r>
            <a:r>
              <a:rPr lang="hr-HR" dirty="0"/>
              <a:t> </a:t>
            </a:r>
            <a:r>
              <a:rPr lang="hr-HR" dirty="0" err="1"/>
              <a:t>benefits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3"/>
              </a:rPr>
              <a:t>MDN – </a:t>
            </a:r>
            <a:r>
              <a:rPr lang="hr-HR" dirty="0" err="1">
                <a:hlinkClick r:id="rId3"/>
              </a:rPr>
              <a:t>Using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Inline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Styles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4"/>
              </a:rPr>
              <a:t>MDN – </a:t>
            </a:r>
            <a:r>
              <a:rPr lang="hr-HR" dirty="0" err="1">
                <a:hlinkClick r:id="rId4"/>
              </a:rPr>
              <a:t>The</a:t>
            </a:r>
            <a:r>
              <a:rPr lang="hr-HR" dirty="0">
                <a:hlinkClick r:id="rId4"/>
              </a:rPr>
              <a:t> &lt;</a:t>
            </a:r>
            <a:r>
              <a:rPr lang="hr-HR" dirty="0" err="1">
                <a:hlinkClick r:id="rId4"/>
              </a:rPr>
              <a:t>style</a:t>
            </a:r>
            <a:r>
              <a:rPr lang="hr-HR" dirty="0">
                <a:hlinkClick r:id="rId4"/>
              </a:rPr>
              <a:t>&gt; Element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5"/>
              </a:rPr>
              <a:t>MDN – The &lt;link&gt; Element for CSS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5004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C03F7-4FA4-915C-7956-E7C38C1F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5A5D9-A9C9-15A4-2920-75D7762A2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4C84D2-1CBF-6498-2669-96600DDCD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68E90-91B8-9F12-AA01-C48D339A5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7416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D422A-6994-786A-1B68-4DB40F0DE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7A17AD-88B6-5085-26D6-05F3F261D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9B73CC-407F-8962-E7DC-DABA2CEA1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Guide</a:t>
            </a:r>
            <a:r>
              <a:rPr lang="hr-HR" dirty="0"/>
              <a:t> </a:t>
            </a:r>
            <a:r>
              <a:rPr lang="hr-HR" dirty="0" err="1"/>
              <a:t>students</a:t>
            </a:r>
            <a:r>
              <a:rPr lang="hr-HR" dirty="0"/>
              <a:t> </a:t>
            </a:r>
            <a:r>
              <a:rPr lang="hr-HR" dirty="0" err="1"/>
              <a:t>step‑by‑step</a:t>
            </a:r>
            <a:r>
              <a:rPr lang="hr-HR" dirty="0"/>
              <a:t>: </a:t>
            </a:r>
            <a:r>
              <a:rPr lang="hr-HR" dirty="0" err="1"/>
              <a:t>create</a:t>
            </a:r>
            <a:r>
              <a:rPr lang="hr-HR" dirty="0"/>
              <a:t> inline.html, internal.html, external.html.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Encourage</a:t>
            </a:r>
            <a:r>
              <a:rPr lang="hr-HR" dirty="0"/>
              <a:t> side‑</a:t>
            </a:r>
            <a:r>
              <a:rPr lang="hr-HR" dirty="0" err="1"/>
              <a:t>by</a:t>
            </a:r>
            <a:r>
              <a:rPr lang="hr-HR" dirty="0"/>
              <a:t>‑side file </a:t>
            </a:r>
            <a:r>
              <a:rPr lang="hr-HR" dirty="0" err="1"/>
              <a:t>explorer</a:t>
            </a:r>
            <a:r>
              <a:rPr lang="hr-HR" dirty="0"/>
              <a:t> + browser </a:t>
            </a:r>
            <a:r>
              <a:rPr lang="hr-HR" dirty="0" err="1"/>
              <a:t>view</a:t>
            </a:r>
            <a:r>
              <a:rPr lang="hr-HR" dirty="0"/>
              <a:t> for instant </a:t>
            </a:r>
            <a:r>
              <a:rPr lang="hr-HR" dirty="0" err="1"/>
              <a:t>feedback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Codecademy</a:t>
            </a:r>
            <a:r>
              <a:rPr lang="hr-HR" dirty="0"/>
              <a:t> – </a:t>
            </a:r>
            <a:r>
              <a:rPr lang="hr-HR" dirty="0" err="1"/>
              <a:t>Learn</a:t>
            </a:r>
            <a:r>
              <a:rPr lang="hr-HR" dirty="0"/>
              <a:t> CSS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03C2D-C8CA-5C7D-40B1-C0DE30AB5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57695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CE615-4359-0F92-7E0E-A402D0A8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ED56C-CC66-B800-06D5-E408D4152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0EA50-D109-9A79-4B46-807AE81A7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Guide</a:t>
            </a:r>
            <a:r>
              <a:rPr lang="hr-HR" dirty="0"/>
              <a:t> </a:t>
            </a:r>
            <a:r>
              <a:rPr lang="hr-HR" dirty="0" err="1"/>
              <a:t>students</a:t>
            </a:r>
            <a:r>
              <a:rPr lang="hr-HR" dirty="0"/>
              <a:t> </a:t>
            </a:r>
            <a:r>
              <a:rPr lang="hr-HR" dirty="0" err="1"/>
              <a:t>step‑by‑step</a:t>
            </a:r>
            <a:r>
              <a:rPr lang="hr-HR" dirty="0"/>
              <a:t>: </a:t>
            </a:r>
            <a:r>
              <a:rPr lang="hr-HR" dirty="0" err="1"/>
              <a:t>create</a:t>
            </a:r>
            <a:r>
              <a:rPr lang="hr-HR" dirty="0"/>
              <a:t> inline.html, internal.html, external.html.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Encourage</a:t>
            </a:r>
            <a:r>
              <a:rPr lang="hr-HR" dirty="0"/>
              <a:t> side‑</a:t>
            </a:r>
            <a:r>
              <a:rPr lang="hr-HR" dirty="0" err="1"/>
              <a:t>by</a:t>
            </a:r>
            <a:r>
              <a:rPr lang="hr-HR" dirty="0"/>
              <a:t>‑side file </a:t>
            </a:r>
            <a:r>
              <a:rPr lang="hr-HR" dirty="0" err="1"/>
              <a:t>explorer</a:t>
            </a:r>
            <a:r>
              <a:rPr lang="hr-HR" dirty="0"/>
              <a:t> + browser </a:t>
            </a:r>
            <a:r>
              <a:rPr lang="hr-HR" dirty="0" err="1"/>
              <a:t>view</a:t>
            </a:r>
            <a:r>
              <a:rPr lang="hr-HR" dirty="0"/>
              <a:t> for instant </a:t>
            </a:r>
            <a:r>
              <a:rPr lang="hr-HR" dirty="0" err="1"/>
              <a:t>feedback</a:t>
            </a:r>
            <a:r>
              <a:rPr lang="hr-HR" dirty="0"/>
              <a:t>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Codecademy</a:t>
            </a:r>
            <a:r>
              <a:rPr lang="hr-HR" dirty="0"/>
              <a:t> – </a:t>
            </a:r>
            <a:r>
              <a:rPr lang="hr-HR" dirty="0" err="1"/>
              <a:t>Learn</a:t>
            </a:r>
            <a:r>
              <a:rPr lang="hr-HR" dirty="0"/>
              <a:t> CSS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CODE - https://github.com/dinoDuvnjak/CTK/tree/main/SHIFT4IT/css-introduction/3.1-methods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79851-BFB6-DB1A-16E8-B5024F968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23107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C8D9A-1B00-752A-83D9-F79F8653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F9C92-964A-046C-34E7-45FB6AF1E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6277B-A464-4563-C2F2-062D72F36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Element Selectors:</a:t>
            </a:r>
            <a:r>
              <a:rPr lang="en-US" dirty="0"/>
              <a:t> Style all &lt;p&gt;, &lt;h1&gt;,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Class Selectors:</a:t>
            </a:r>
            <a:r>
              <a:rPr lang="en-US" dirty="0"/>
              <a:t> Reuse .highlight across elements.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ID Selectors:</a:t>
            </a:r>
            <a:r>
              <a:rPr lang="en-US" dirty="0"/>
              <a:t> Use #main-header once; discuss specificity cost.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Attribute Selectors:</a:t>
            </a:r>
            <a:r>
              <a:rPr lang="en-US" dirty="0"/>
              <a:t> Target [type="text"] inputs.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Universal Selector:</a:t>
            </a:r>
            <a:r>
              <a:rPr lang="en-US" dirty="0"/>
              <a:t> Use * { margin:0 } as a reset.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A097E-E02B-3225-9AF5-400A2CC54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1105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F2E55-DAAB-B2F0-A6EE-B7576475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164E99-2542-0334-9C04-C784F882C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52A9D-63DA-836C-0D23-9C7793CF8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16FCD-B690-5433-D62B-F55F144A8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55134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DDA75-4679-2CB4-565B-C35C31C56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3AED1-785D-4CA3-0A48-4676D3B1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70448-3038-048A-CCA7-036A4EFA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7CDEF-A731-829D-FF90-29EAE946A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438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9D169-9765-DAE6-B14A-01F8FC72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B46030-BE2C-520A-5E8B-598FB30A3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E6ED6-64B1-9E6D-8CED-1A6B9ECE2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95FF9-F560-33A7-E8E9-8F7CC2F31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8213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78B8A-7712-D750-2461-048DF380A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A29AE-2990-BBCB-8E7A-46F802047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42D91-20DA-E6D9-7673-1E8DC2C1F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031F6-63EB-AF12-1B3A-CBF902754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25109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hr-H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63122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6007B-A1CF-7256-8D2D-677149BC5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87540-F3A2-391A-3DD1-EA131F62C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8E2B9-F0EB-F9E4-EFE9-D39EE4406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Slide 12: “CSS – Exercise 2”</a:t>
            </a:r>
          </a:p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Walk through setting background-color and color using named colors, hex codes, and </a:t>
            </a:r>
            <a:r>
              <a:rPr lang="en-US" dirty="0" err="1"/>
              <a:t>rgb</a:t>
            </a:r>
            <a:r>
              <a:rPr lang="en-US" dirty="0"/>
              <a:t>().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Stress consistency: pick a small palette and reuse it.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MDN – CSS Color Values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CODE - https://github.com/dinoDuvnjak/CTK/tree/main/Bootcamp/css-uvod/2.2-css-selektori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63E1D-1B57-5E33-AF66-CF56D6153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193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2D4F8-6F3B-0187-0FCF-B88E38D5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B64574-EDCB-C648-8C04-5A677B270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C4F1BA-9403-BB8E-D8F4-F071754F3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13 (Opening </a:t>
            </a:r>
            <a:r>
              <a:rPr lang="en-US" b="1" dirty="0" err="1"/>
              <a:t>DevTools</a:t>
            </a:r>
            <a:r>
              <a:rPr lang="en-US" b="1" dirty="0"/>
              <a:t>):</a:t>
            </a:r>
            <a:r>
              <a:rPr lang="en-US" dirty="0"/>
              <a:t> Demonstrate all three methods (menu, shortcut, right‑click → Inspect).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14 (Computed Tab):</a:t>
            </a:r>
            <a:r>
              <a:rPr lang="en-US" dirty="0"/>
              <a:t> Show how to diagnose why a style isn’t applied.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15 (CSS Overview):</a:t>
            </a:r>
            <a:r>
              <a:rPr lang="en-US" dirty="0"/>
              <a:t> Use the CSS Overview panel to audit colors, fonts, and unused rules.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4B614-1DAB-7022-6838-CA3F6AB85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825449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48491-0269-91BD-3D2D-03E27B349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FF194D-CA9C-B8E1-52B5-4E7594F22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CE71B0-1558-904F-3A1A-40FAD4F5F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13 (Opening </a:t>
            </a:r>
            <a:r>
              <a:rPr lang="en-US" b="1" dirty="0" err="1"/>
              <a:t>DevTools</a:t>
            </a:r>
            <a:r>
              <a:rPr lang="en-US" b="1" dirty="0"/>
              <a:t>):</a:t>
            </a:r>
            <a:r>
              <a:rPr lang="en-US" dirty="0"/>
              <a:t> Demonstrate all three methods (menu, shortcut, right‑click → Inspect).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14 (Computed Tab):</a:t>
            </a:r>
            <a:r>
              <a:rPr lang="en-US" dirty="0"/>
              <a:t> Show how to diagnose why a style isn’t applied.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15 (CSS Overview):</a:t>
            </a:r>
            <a:r>
              <a:rPr lang="en-US" dirty="0"/>
              <a:t> Use the CSS Overview panel to audit colors, fonts, and unused rules.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Google Developers – Chrome </a:t>
            </a:r>
            <a:r>
              <a:rPr lang="en-US" dirty="0" err="1"/>
              <a:t>DevTools</a:t>
            </a:r>
            <a:r>
              <a:rPr lang="en-US" dirty="0"/>
              <a:t>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Chrome </a:t>
            </a:r>
            <a:r>
              <a:rPr lang="en-US" dirty="0" err="1"/>
              <a:t>DevTools</a:t>
            </a:r>
            <a:r>
              <a:rPr lang="en-US" dirty="0"/>
              <a:t> – CSS Overview Guide</a:t>
            </a:r>
          </a:p>
          <a:p>
            <a:pPr>
              <a:buNone/>
            </a:pPr>
            <a:r>
              <a:rPr lang="en-US" b="1" dirty="0"/>
              <a:t>Additional Reading: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Mastering Chrome </a:t>
            </a:r>
            <a:r>
              <a:rPr lang="en-US" i="1" dirty="0" err="1"/>
              <a:t>DevTools</a:t>
            </a:r>
            <a:r>
              <a:rPr lang="en-US" dirty="0"/>
              <a:t> by Jesse Cravens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Debugging with Chrome Developer Tools</a:t>
            </a:r>
            <a:r>
              <a:rPr lang="en-US" dirty="0"/>
              <a:t> (Slack Engineering blog)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145FA-1F10-F066-E3C9-544FA200E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50051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1A2DA-6383-21E2-76DE-F4BCD94FE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41BE-F448-799A-FFFB-AF7A3F812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7BA49-3AFC-2DF4-3AF0-F1E0E385E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B8A94-8116-356B-5822-C16D00A59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3826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CF5A4-83F8-D03B-6DD1-729238784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B8DE4-EFD7-4848-9BED-88EFB2CA3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634699-DED6-EAD7-B296-98F11D5C6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ECB48-937E-E571-CB0A-E00646080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584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65BC7-5015-75D2-ECAB-793A4B260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97A5C-B92A-AFD6-E1EE-60E4536B2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0ED28-289E-E014-714D-405C447C9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Slide</a:t>
            </a:r>
            <a:r>
              <a:rPr lang="hr-HR" b="1" dirty="0"/>
              <a:t> 16: “CSS – </a:t>
            </a:r>
            <a:r>
              <a:rPr lang="hr-HR" b="1" dirty="0" err="1"/>
              <a:t>Box</a:t>
            </a:r>
            <a:r>
              <a:rPr lang="hr-HR" b="1" dirty="0"/>
              <a:t> Model”</a:t>
            </a:r>
          </a:p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Live‑</a:t>
            </a:r>
            <a:r>
              <a:rPr lang="hr-HR" dirty="0" err="1"/>
              <a:t>inspect</a:t>
            </a:r>
            <a:r>
              <a:rPr lang="hr-HR" dirty="0"/>
              <a:t> element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DevTools</a:t>
            </a:r>
            <a:r>
              <a:rPr lang="hr-HR" dirty="0"/>
              <a:t> to show </a:t>
            </a:r>
            <a:r>
              <a:rPr lang="hr-HR" dirty="0" err="1"/>
              <a:t>content</a:t>
            </a:r>
            <a:r>
              <a:rPr lang="hr-HR" dirty="0"/>
              <a:t>, </a:t>
            </a:r>
            <a:r>
              <a:rPr lang="hr-HR" dirty="0" err="1"/>
              <a:t>padding</a:t>
            </a:r>
            <a:r>
              <a:rPr lang="hr-HR" dirty="0"/>
              <a:t>, </a:t>
            </a:r>
            <a:r>
              <a:rPr lang="hr-HR" dirty="0" err="1"/>
              <a:t>border</a:t>
            </a:r>
            <a:r>
              <a:rPr lang="hr-HR" dirty="0"/>
              <a:t>,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margin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Explain how box-sizing: border-box; alters box calculations.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02370-57F4-1A76-E6A0-3A7658F40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797764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03580-0076-D11A-0DF7-B9A422160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F681E-7E3C-B358-5ECC-B6CAB1CC0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E28012-3DF9-A483-B940-835D4BDEC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Explain that &lt;div&gt; is a generic container; discuss semantic alternatives (&lt;section&gt;, &lt;article&gt;).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 grouping of elements into flex or grid containers.</a:t>
            </a:r>
          </a:p>
          <a:p>
            <a:pPr>
              <a:buNone/>
            </a:pP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22646-8E2A-A210-5F92-4CF595BDF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31338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32B7D-2A2E-758D-A0C8-A07CBC87C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D86DD-ED66-A993-CB40-BD2B48B34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0C51F-3FAC-3B55-95B5-823815783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18 (</a:t>
            </a:r>
            <a:r>
              <a:rPr lang="hr-HR" b="1" dirty="0" err="1"/>
              <a:t>Cascade</a:t>
            </a:r>
            <a:r>
              <a:rPr lang="hr-HR" b="1" dirty="0"/>
              <a:t>):</a:t>
            </a:r>
            <a:r>
              <a:rPr lang="hr-HR" dirty="0"/>
              <a:t> </a:t>
            </a: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rule</a:t>
            </a:r>
            <a:r>
              <a:rPr lang="hr-HR" dirty="0"/>
              <a:t> </a:t>
            </a:r>
            <a:r>
              <a:rPr lang="hr-HR" dirty="0" err="1"/>
              <a:t>order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CSS file </a:t>
            </a:r>
            <a:r>
              <a:rPr lang="hr-HR" dirty="0" err="1"/>
              <a:t>affecting</a:t>
            </a:r>
            <a:r>
              <a:rPr lang="hr-HR" dirty="0"/>
              <a:t> output.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19 (</a:t>
            </a:r>
            <a:r>
              <a:rPr lang="hr-HR" b="1" dirty="0" err="1"/>
              <a:t>Selector</a:t>
            </a:r>
            <a:r>
              <a:rPr lang="hr-HR" b="1" dirty="0"/>
              <a:t> </a:t>
            </a:r>
            <a:r>
              <a:rPr lang="hr-HR" b="1" dirty="0" err="1"/>
              <a:t>Priority</a:t>
            </a:r>
            <a:r>
              <a:rPr lang="hr-HR" b="1" dirty="0"/>
              <a:t>):</a:t>
            </a:r>
            <a:r>
              <a:rPr lang="hr-HR" dirty="0"/>
              <a:t> </a:t>
            </a:r>
            <a:r>
              <a:rPr lang="hr-HR" dirty="0" err="1"/>
              <a:t>Walk</a:t>
            </a:r>
            <a:r>
              <a:rPr lang="hr-HR" dirty="0"/>
              <a:t> </a:t>
            </a:r>
            <a:r>
              <a:rPr lang="hr-HR" dirty="0" err="1"/>
              <a:t>through</a:t>
            </a:r>
            <a:r>
              <a:rPr lang="hr-HR" dirty="0"/>
              <a:t> element → </a:t>
            </a:r>
            <a:r>
              <a:rPr lang="hr-HR" dirty="0" err="1"/>
              <a:t>class</a:t>
            </a:r>
            <a:r>
              <a:rPr lang="hr-HR" dirty="0"/>
              <a:t> → </a:t>
            </a:r>
            <a:r>
              <a:rPr lang="hr-HR" dirty="0" err="1"/>
              <a:t>attribute</a:t>
            </a:r>
            <a:r>
              <a:rPr lang="hr-HR" dirty="0"/>
              <a:t> → ID </a:t>
            </a:r>
            <a:r>
              <a:rPr lang="hr-HR" dirty="0" err="1"/>
              <a:t>ranking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20 (</a:t>
            </a:r>
            <a:r>
              <a:rPr lang="hr-HR" b="1" dirty="0" err="1"/>
              <a:t>Inline</a:t>
            </a:r>
            <a:r>
              <a:rPr lang="hr-HR" b="1" dirty="0"/>
              <a:t> </a:t>
            </a:r>
            <a:r>
              <a:rPr lang="hr-HR" b="1" dirty="0" err="1"/>
              <a:t>Style</a:t>
            </a:r>
            <a:r>
              <a:rPr lang="hr-HR" b="1" dirty="0"/>
              <a:t> </a:t>
            </a:r>
            <a:r>
              <a:rPr lang="hr-HR" b="1" dirty="0" err="1"/>
              <a:t>Priority</a:t>
            </a:r>
            <a:r>
              <a:rPr lang="hr-HR" b="1" dirty="0"/>
              <a:t>):</a:t>
            </a:r>
            <a:r>
              <a:rPr lang="hr-HR" dirty="0"/>
              <a:t> Show </a:t>
            </a:r>
            <a:r>
              <a:rPr lang="hr-HR" dirty="0" err="1"/>
              <a:t>inline</a:t>
            </a:r>
            <a:r>
              <a:rPr lang="hr-HR" dirty="0"/>
              <a:t> </a:t>
            </a:r>
            <a:r>
              <a:rPr lang="hr-HR" dirty="0" err="1"/>
              <a:t>styles</a:t>
            </a:r>
            <a:r>
              <a:rPr lang="hr-HR" dirty="0"/>
              <a:t> </a:t>
            </a:r>
            <a:r>
              <a:rPr lang="hr-HR" dirty="0" err="1"/>
              <a:t>beating</a:t>
            </a:r>
            <a:r>
              <a:rPr lang="hr-HR" dirty="0"/>
              <a:t> </a:t>
            </a:r>
            <a:r>
              <a:rPr lang="hr-HR" dirty="0" err="1"/>
              <a:t>all</a:t>
            </a:r>
            <a:r>
              <a:rPr lang="hr-HR" dirty="0"/>
              <a:t> </a:t>
            </a:r>
            <a:r>
              <a:rPr lang="hr-HR" dirty="0" err="1"/>
              <a:t>external</a:t>
            </a:r>
            <a:r>
              <a:rPr lang="hr-HR" dirty="0"/>
              <a:t>/</a:t>
            </a:r>
            <a:r>
              <a:rPr lang="hr-HR" dirty="0" err="1"/>
              <a:t>internal</a:t>
            </a:r>
            <a:r>
              <a:rPr lang="hr-HR" dirty="0"/>
              <a:t> </a:t>
            </a:r>
            <a:r>
              <a:rPr lang="hr-HR" dirty="0" err="1"/>
              <a:t>rules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21 (!</a:t>
            </a:r>
            <a:r>
              <a:rPr lang="hr-HR" b="1" dirty="0" err="1"/>
              <a:t>important</a:t>
            </a:r>
            <a:r>
              <a:rPr lang="hr-HR" b="1" dirty="0"/>
              <a:t>):</a:t>
            </a:r>
            <a:r>
              <a:rPr lang="hr-HR" dirty="0"/>
              <a:t> </a:t>
            </a:r>
            <a:r>
              <a:rPr lang="hr-HR" dirty="0" err="1"/>
              <a:t>Warn</a:t>
            </a:r>
            <a:r>
              <a:rPr lang="hr-HR" dirty="0"/>
              <a:t> </a:t>
            </a:r>
            <a:r>
              <a:rPr lang="hr-HR" dirty="0" err="1"/>
              <a:t>about</a:t>
            </a:r>
            <a:r>
              <a:rPr lang="hr-HR" dirty="0"/>
              <a:t> </a:t>
            </a:r>
            <a:r>
              <a:rPr lang="hr-HR" dirty="0" err="1"/>
              <a:t>maintenance</a:t>
            </a:r>
            <a:r>
              <a:rPr lang="hr-HR" dirty="0"/>
              <a:t> </a:t>
            </a:r>
            <a:r>
              <a:rPr lang="hr-HR" dirty="0" err="1"/>
              <a:t>headaches</a:t>
            </a:r>
            <a:r>
              <a:rPr lang="hr-HR" dirty="0"/>
              <a:t>—</a:t>
            </a:r>
            <a:r>
              <a:rPr lang="hr-HR" dirty="0" err="1"/>
              <a:t>reserve</a:t>
            </a:r>
            <a:r>
              <a:rPr lang="hr-HR" dirty="0"/>
              <a:t> for </a:t>
            </a:r>
            <a:r>
              <a:rPr lang="hr-HR" dirty="0" err="1"/>
              <a:t>special</a:t>
            </a:r>
            <a:r>
              <a:rPr lang="hr-HR" dirty="0"/>
              <a:t> </a:t>
            </a:r>
            <a:r>
              <a:rPr lang="hr-HR" dirty="0" err="1"/>
              <a:t>cases</a:t>
            </a:r>
            <a:r>
              <a:rPr lang="hr-HR" dirty="0"/>
              <a:t> </a:t>
            </a:r>
            <a:r>
              <a:rPr lang="hr-HR" dirty="0" err="1"/>
              <a:t>only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4B372-2752-9E43-9F63-C1C5D81B2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16866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A5FB0-03D1-7673-1436-618A65BF9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5E79F8-CD3E-7463-10F0-49BFF0F5A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32C36-6B7A-47FF-6BCC-BE60AAD23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5DCB2-8D14-6A20-665D-3E19562F5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70562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198E8-DD69-CE51-408B-4520490F8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EA8548-0244-3CED-AEC1-105E73EA1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87A55-2B6B-DE12-274B-5D40A7ED3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6884-5223-8ACE-FA06-60663C860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4141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Demonstrate setting up VS Code with the Live Server extension to observe changes instantly.</a:t>
            </a:r>
            <a:br>
              <a:rPr lang="en-US" dirty="0"/>
            </a:br>
            <a:r>
              <a:rPr lang="en-US" dirty="0"/>
              <a:t>• Explain the role of the &lt;title&gt; tag not only in SEO but also in user navigation (browser tabs).</a:t>
            </a:r>
            <a:br>
              <a:rPr lang="en-US" dirty="0"/>
            </a:br>
            <a:r>
              <a:rPr lang="en-US" dirty="0"/>
              <a:t>• Walk through creating an HTML document that uses a proper &lt;head&gt; section including a title.</a:t>
            </a:r>
          </a:p>
          <a:p>
            <a:pPr>
              <a:buNone/>
            </a:pPr>
            <a:r>
              <a:rPr lang="en-US" dirty="0"/>
              <a:t>• Exercise estimation time: 20 min / individual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Using the HTML &lt;title&gt; element</a:t>
            </a: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Code  - https://github.com/dinoDuvnjak/CTK/tree/main/SHIFT4IT/html-introduction/2.6-html-final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62834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B375-A063-7866-C079-884EA5D44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7DE70-7D4A-A307-4692-C35C8DB4E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5AD0B6-3ACE-DD12-D326-03F35B1C0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F05D8-CCEA-84E0-0B0E-F292ADB4B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77127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997EE-33D5-36AE-CB18-F8274F20F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3A36F-3EB0-B104-3D00-8A4C8F71D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1FE554-B44B-EC02-1438-698865840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the reference image and challenge students to replicate layout, colors, and typography.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Encourage use of Flexbox or Grid if they wish, even though it’s not yet covered.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CODE - https://github.com/dinoDuvnjak/CTK/tree/main/Bootcamp/css-uvod/2.3-css-cascade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C9797-E508-C18C-4DBF-E178CC91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53718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A8E17-E600-76D8-75E6-F78DC8C5E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3F5A3-0991-4ADD-3995-39F803238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119EC-F13A-0AED-C249-A54411F7D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23 (</a:t>
            </a:r>
            <a:r>
              <a:rPr lang="hr-HR" b="1" dirty="0" err="1"/>
              <a:t>Static</a:t>
            </a:r>
            <a:r>
              <a:rPr lang="hr-HR" b="1" dirty="0"/>
              <a:t> &amp; </a:t>
            </a:r>
            <a:r>
              <a:rPr lang="hr-HR" b="1" dirty="0" err="1"/>
              <a:t>Relative</a:t>
            </a:r>
            <a:r>
              <a:rPr lang="hr-HR" b="1" dirty="0"/>
              <a:t>):</a:t>
            </a:r>
            <a:r>
              <a:rPr lang="hr-HR" dirty="0"/>
              <a:t> </a:t>
            </a: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position:relative</a:t>
            </a:r>
            <a:r>
              <a:rPr lang="hr-HR" dirty="0"/>
              <a:t>; top/</a:t>
            </a:r>
            <a:r>
              <a:rPr lang="hr-HR" dirty="0" err="1"/>
              <a:t>left</a:t>
            </a:r>
            <a:r>
              <a:rPr lang="hr-HR" dirty="0"/>
              <a:t> </a:t>
            </a:r>
            <a:r>
              <a:rPr lang="hr-HR" dirty="0" err="1"/>
              <a:t>offsets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24 (</a:t>
            </a:r>
            <a:r>
              <a:rPr lang="hr-HR" b="1" dirty="0" err="1"/>
              <a:t>Absolute</a:t>
            </a:r>
            <a:r>
              <a:rPr lang="hr-HR" b="1" dirty="0"/>
              <a:t> &amp; </a:t>
            </a:r>
            <a:r>
              <a:rPr lang="hr-HR" b="1" dirty="0" err="1"/>
              <a:t>Fixed</a:t>
            </a:r>
            <a:r>
              <a:rPr lang="hr-HR" b="1" dirty="0"/>
              <a:t>):</a:t>
            </a:r>
            <a:r>
              <a:rPr lang="hr-HR" dirty="0"/>
              <a:t> Show </a:t>
            </a:r>
            <a:r>
              <a:rPr lang="hr-HR" dirty="0" err="1"/>
              <a:t>absolute</a:t>
            </a:r>
            <a:r>
              <a:rPr lang="hr-HR" dirty="0"/>
              <a:t> </a:t>
            </a:r>
            <a:r>
              <a:rPr lang="hr-HR" dirty="0" err="1"/>
              <a:t>positioning</a:t>
            </a:r>
            <a:r>
              <a:rPr lang="hr-HR" dirty="0"/>
              <a:t> </a:t>
            </a:r>
            <a:r>
              <a:rPr lang="hr-HR" dirty="0" err="1"/>
              <a:t>within</a:t>
            </a:r>
            <a:r>
              <a:rPr lang="hr-HR" dirty="0"/>
              <a:t> a </a:t>
            </a:r>
            <a:r>
              <a:rPr lang="hr-HR" dirty="0" err="1"/>
              <a:t>relative</a:t>
            </a:r>
            <a:r>
              <a:rPr lang="hr-HR" dirty="0"/>
              <a:t> </a:t>
            </a:r>
            <a:r>
              <a:rPr lang="hr-HR" dirty="0" err="1"/>
              <a:t>parent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fixed</a:t>
            </a:r>
            <a:r>
              <a:rPr lang="hr-HR" dirty="0"/>
              <a:t> </a:t>
            </a:r>
            <a:r>
              <a:rPr lang="hr-HR" dirty="0" err="1"/>
              <a:t>headers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25 (Z‑Index):</a:t>
            </a:r>
            <a:r>
              <a:rPr lang="hr-HR" dirty="0"/>
              <a:t> </a:t>
            </a:r>
            <a:r>
              <a:rPr lang="hr-HR" dirty="0" err="1"/>
              <a:t>Illustrate</a:t>
            </a:r>
            <a:r>
              <a:rPr lang="hr-HR" dirty="0"/>
              <a:t> </a:t>
            </a:r>
            <a:r>
              <a:rPr lang="hr-HR" dirty="0" err="1"/>
              <a:t>stacking</a:t>
            </a:r>
            <a:r>
              <a:rPr lang="hr-HR" dirty="0"/>
              <a:t> </a:t>
            </a:r>
            <a:r>
              <a:rPr lang="hr-HR" dirty="0" err="1"/>
              <a:t>context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how </a:t>
            </a:r>
            <a:r>
              <a:rPr lang="hr-HR" dirty="0" err="1"/>
              <a:t>higher</a:t>
            </a:r>
            <a:r>
              <a:rPr lang="hr-HR" dirty="0"/>
              <a:t> z-index </a:t>
            </a:r>
            <a:r>
              <a:rPr lang="hr-HR" dirty="0" err="1"/>
              <a:t>brings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</a:t>
            </a:r>
            <a:r>
              <a:rPr lang="hr-HR" dirty="0" err="1"/>
              <a:t>forward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F9CE4-7B50-3999-F70D-AA05AA787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847586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A24FF-E4FC-F54C-6EF7-E4047A1E8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1C344-103D-4F56-E9EA-C6A0B89DB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E8E65-8E39-8E0A-12FD-A768B93FC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82E57-E5BE-023F-DD2F-230A3C88F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273088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0CF8-704D-2C3A-81D6-2734533A6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4ED89-D215-CF55-8E15-D441B7026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81AFD-6847-0101-FCBC-22E7E72FD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EC7A9-31D5-C8EA-FCA2-735F10582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374947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A8604-F0A1-3820-E3D0-AF3569FCE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DE4AC-D4EB-44F4-3776-79B623CDB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B50B1-7A12-D963-3654-0B520A3DA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Assign a layout mockup that requires precise positioning and layering.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Advise use of </a:t>
            </a:r>
            <a:r>
              <a:rPr lang="en-US" dirty="0" err="1"/>
              <a:t>DevTools</a:t>
            </a:r>
            <a:r>
              <a:rPr lang="en-US" dirty="0"/>
              <a:t> to tweak top, left, and z-index interactively.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hlinkClick r:id="rId3"/>
              </a:rPr>
              <a:t>CodePen</a:t>
            </a:r>
            <a:r>
              <a:rPr lang="en-US" dirty="0">
                <a:hlinkClick r:id="rId3"/>
              </a:rPr>
              <a:t> – Z‑Index Playground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br>
              <a:rPr lang="en-US" dirty="0"/>
            </a:br>
            <a:r>
              <a:rPr lang="en-US" dirty="0"/>
              <a:t>CODE - https://github.com/dinoDuvnjak/CTK/tree/main/Bootcamp/css-uvod/2.4-positioning</a:t>
            </a:r>
            <a:endParaRPr lang="hr-HR" dirty="0"/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0A928-5BBA-0A89-6894-838709703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23683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2ACAA-FA65-154A-84B0-6DE65DD8C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E5A-C0FB-19FD-29C6-8D962D0F1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7D21E-E45E-AB6B-14CF-C77C07CC1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27 (</a:t>
            </a:r>
            <a:r>
              <a:rPr lang="hr-HR" b="1" dirty="0" err="1"/>
              <a:t>Block</a:t>
            </a:r>
            <a:r>
              <a:rPr lang="hr-HR" b="1" dirty="0"/>
              <a:t> vs </a:t>
            </a:r>
            <a:r>
              <a:rPr lang="hr-HR" b="1" dirty="0" err="1"/>
              <a:t>Inline</a:t>
            </a:r>
            <a:r>
              <a:rPr lang="hr-HR" b="1" dirty="0"/>
              <a:t>):</a:t>
            </a:r>
            <a:r>
              <a:rPr lang="hr-HR" dirty="0"/>
              <a:t> Show how </a:t>
            </a:r>
            <a:r>
              <a:rPr lang="hr-HR" dirty="0" err="1"/>
              <a:t>block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</a:t>
            </a:r>
            <a:r>
              <a:rPr lang="hr-HR" dirty="0" err="1"/>
              <a:t>stack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inline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</a:t>
            </a:r>
            <a:r>
              <a:rPr lang="hr-HR" dirty="0" err="1"/>
              <a:t>flow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28 (</a:t>
            </a:r>
            <a:r>
              <a:rPr lang="hr-HR" b="1" dirty="0" err="1"/>
              <a:t>Inline‑Block</a:t>
            </a:r>
            <a:r>
              <a:rPr lang="hr-HR" b="1" dirty="0"/>
              <a:t> &amp; None):</a:t>
            </a:r>
            <a:r>
              <a:rPr lang="hr-HR" dirty="0"/>
              <a:t> </a:t>
            </a:r>
            <a:r>
              <a:rPr lang="hr-HR" dirty="0" err="1"/>
              <a:t>Demonstrate</a:t>
            </a:r>
            <a:r>
              <a:rPr lang="hr-HR" dirty="0"/>
              <a:t> </a:t>
            </a:r>
            <a:r>
              <a:rPr lang="hr-HR" dirty="0" err="1"/>
              <a:t>inline‑block</a:t>
            </a:r>
            <a:r>
              <a:rPr lang="hr-HR" dirty="0"/>
              <a:t> </a:t>
            </a:r>
            <a:r>
              <a:rPr lang="hr-HR" dirty="0" err="1"/>
              <a:t>allowing</a:t>
            </a:r>
            <a:r>
              <a:rPr lang="hr-HR" dirty="0"/>
              <a:t> </a:t>
            </a:r>
            <a:r>
              <a:rPr lang="hr-HR" dirty="0" err="1"/>
              <a:t>width</a:t>
            </a:r>
            <a:r>
              <a:rPr lang="hr-HR" dirty="0"/>
              <a:t>/</a:t>
            </a:r>
            <a:r>
              <a:rPr lang="hr-HR" dirty="0" err="1"/>
              <a:t>height</a:t>
            </a:r>
            <a:r>
              <a:rPr lang="hr-HR" dirty="0"/>
              <a:t> vs </a:t>
            </a:r>
            <a:r>
              <a:rPr lang="hr-HR" dirty="0" err="1"/>
              <a:t>display:none</a:t>
            </a:r>
            <a:r>
              <a:rPr lang="hr-HR" dirty="0"/>
              <a:t> </a:t>
            </a:r>
            <a:r>
              <a:rPr lang="hr-HR" dirty="0" err="1"/>
              <a:t>hiding</a:t>
            </a:r>
            <a:r>
              <a:rPr lang="hr-HR" dirty="0"/>
              <a:t> </a:t>
            </a:r>
            <a:r>
              <a:rPr lang="hr-HR" dirty="0" err="1"/>
              <a:t>elements</a:t>
            </a:r>
            <a:r>
              <a:rPr lang="hr-HR" dirty="0"/>
              <a:t> </a:t>
            </a:r>
            <a:r>
              <a:rPr lang="hr-HR" dirty="0" err="1"/>
              <a:t>altogether</a:t>
            </a:r>
            <a:r>
              <a:rPr lang="hr-HR" dirty="0"/>
              <a:t>.</a:t>
            </a:r>
          </a:p>
          <a:p>
            <a:pPr>
              <a:buNone/>
            </a:pP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047C2-61E5-674C-C9D2-27A0D0215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156253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97FFF-ADA9-9DD0-B158-929DEB47A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53C1C-E2D6-8704-A85E-EDBAD220D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0F5DA-6151-770E-7FF1-D5993DEB6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05FEB-1D51-9CC3-8687-D6B8FB020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879621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442A1-5CDD-BB19-DD7F-D8270EBC6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DC031D-750C-65A5-65F0-3DE9AADDF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EF6C6E-3AB4-4727-9ECE-F284C1D10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a simple grid of three squares and ask students to toggle between row and column layouts using display.</a:t>
            </a:r>
          </a:p>
          <a:p>
            <a:pPr>
              <a:buNone/>
            </a:pPr>
            <a:r>
              <a:rPr lang="en-US" b="1" dirty="0"/>
              <a:t>Resources: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CSS‑Tricks – A Complete Guide to Flexbox</a:t>
            </a:r>
          </a:p>
          <a:p>
            <a:endParaRPr lang="en-US" dirty="0"/>
          </a:p>
          <a:p>
            <a:r>
              <a:rPr lang="en-US" dirty="0"/>
              <a:t>CODE - https://github.com/dinoDuvnjak/CTK/tree/main/Bootcamp/css-uvod/2.5-css-display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9EF8A-454A-6B7E-0F06-8A8E86597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096345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44E9-93D0-890F-9EA7-AAB3E5631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F1E62-C990-FE94-95A6-38F95A59F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F0042-F7DD-CD8F-2DBF-F3A9A6CFE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30–31 (Float Concepts):</a:t>
            </a:r>
            <a:r>
              <a:rPr lang="en-US" dirty="0"/>
              <a:t> Explain text wrapping around floated elements and why floats aren’t recommended for complex layouts.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Slide 32 (Exercise 6):</a:t>
            </a:r>
            <a:r>
              <a:rPr lang="en-US" dirty="0"/>
              <a:t> Ask students to float elements in a row, then clear the float for elements below.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5EF39-0474-239E-C56D-1A4D8A8F3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733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Stress the importance of correct syntax and indentation for both maintenance and readability.</a:t>
            </a:r>
            <a:br>
              <a:rPr lang="en-US" dirty="0"/>
            </a:br>
            <a:r>
              <a:rPr lang="en-US" dirty="0"/>
              <a:t>• Conduct a live coding session to show how HTML lists should be structured and highlight typical errors.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HTML Lists</a:t>
            </a:r>
            <a:br>
              <a:rPr lang="en-US" dirty="0"/>
            </a:br>
            <a:r>
              <a:rPr lang="en-US" dirty="0"/>
              <a:t>• W3Schools – HTML Lists</a:t>
            </a:r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Learning Web Design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050851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873C4-C787-E3B0-6B83-5568C8325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8B474-9440-1569-3C9A-799E677C8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228CD7-1410-98F3-A047-A60D98CFC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A1363-4D28-7D87-9271-A6997DD49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21250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5640D-0A32-7B21-2412-7D6905894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2784D0-5C99-3A01-8A10-806E3E292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511BD-6315-9F22-3088-02A15EC5B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- https://github.com/dinoDuvnjak/CTK/tree/main/Bootcamp/css-uvod/2.6-css-float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9AD39-B30C-D9FD-2B0E-BE664CF8D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616085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DA68C-A62D-05F6-FC1A-44A3FD155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19E93-1C66-4C47-99E3-DF9362393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96883-251D-D40E-0DAE-F3EB5AEFC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33 (</a:t>
            </a:r>
            <a:r>
              <a:rPr lang="hr-HR" b="1" dirty="0" err="1"/>
              <a:t>Flexbox</a:t>
            </a:r>
            <a:r>
              <a:rPr lang="hr-HR" b="1" dirty="0"/>
              <a:t> &amp; Grid):</a:t>
            </a:r>
            <a:r>
              <a:rPr lang="hr-HR" dirty="0"/>
              <a:t> </a:t>
            </a:r>
            <a:r>
              <a:rPr lang="hr-HR" dirty="0" err="1"/>
              <a:t>Compare</a:t>
            </a:r>
            <a:r>
              <a:rPr lang="hr-HR" dirty="0"/>
              <a:t> use </a:t>
            </a:r>
            <a:r>
              <a:rPr lang="hr-HR" dirty="0" err="1"/>
              <a:t>cases</a:t>
            </a:r>
            <a:r>
              <a:rPr lang="hr-HR" dirty="0"/>
              <a:t>—</a:t>
            </a:r>
            <a:r>
              <a:rPr lang="hr-HR" dirty="0" err="1"/>
              <a:t>Flexbox</a:t>
            </a:r>
            <a:r>
              <a:rPr lang="hr-HR" dirty="0"/>
              <a:t> for one‑</a:t>
            </a:r>
            <a:r>
              <a:rPr lang="hr-HR" dirty="0" err="1"/>
              <a:t>dimensional</a:t>
            </a:r>
            <a:r>
              <a:rPr lang="hr-HR" dirty="0"/>
              <a:t> </a:t>
            </a:r>
            <a:r>
              <a:rPr lang="hr-HR" dirty="0" err="1"/>
              <a:t>layouts</a:t>
            </a:r>
            <a:r>
              <a:rPr lang="hr-HR" dirty="0"/>
              <a:t>, Grid for </a:t>
            </a:r>
            <a:r>
              <a:rPr lang="hr-HR" dirty="0" err="1"/>
              <a:t>two‑dimensional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b="1" dirty="0" err="1"/>
              <a:t>Slide</a:t>
            </a:r>
            <a:r>
              <a:rPr lang="hr-HR" b="1" dirty="0"/>
              <a:t> 34 (</a:t>
            </a:r>
            <a:r>
              <a:rPr lang="hr-HR" b="1" dirty="0" err="1"/>
              <a:t>Bootstrap</a:t>
            </a:r>
            <a:r>
              <a:rPr lang="hr-HR" b="1" dirty="0"/>
              <a:t>, </a:t>
            </a:r>
            <a:r>
              <a:rPr lang="hr-HR" b="1" dirty="0" err="1"/>
              <a:t>Tailwind</a:t>
            </a:r>
            <a:r>
              <a:rPr lang="hr-HR" b="1" dirty="0"/>
              <a:t>, </a:t>
            </a:r>
            <a:r>
              <a:rPr lang="hr-HR" b="1" dirty="0" err="1"/>
              <a:t>Bulma</a:t>
            </a:r>
            <a:r>
              <a:rPr lang="hr-HR" b="1" dirty="0"/>
              <a:t>, </a:t>
            </a:r>
            <a:r>
              <a:rPr lang="hr-HR" b="1" dirty="0" err="1"/>
              <a:t>Kendo</a:t>
            </a:r>
            <a:r>
              <a:rPr lang="hr-HR" b="1" dirty="0"/>
              <a:t>):</a:t>
            </a:r>
            <a:r>
              <a:rPr lang="hr-HR" dirty="0"/>
              <a:t> Show </a:t>
            </a:r>
            <a:r>
              <a:rPr lang="hr-HR" dirty="0" err="1"/>
              <a:t>code</a:t>
            </a:r>
            <a:r>
              <a:rPr lang="hr-HR" dirty="0"/>
              <a:t> </a:t>
            </a:r>
            <a:r>
              <a:rPr lang="hr-HR" dirty="0" err="1"/>
              <a:t>snippets</a:t>
            </a:r>
            <a:r>
              <a:rPr lang="hr-HR" dirty="0"/>
              <a:t> </a:t>
            </a:r>
            <a:r>
              <a:rPr lang="hr-HR" dirty="0" err="1"/>
              <a:t>from</a:t>
            </a:r>
            <a:r>
              <a:rPr lang="hr-HR" dirty="0"/>
              <a:t> </a:t>
            </a:r>
            <a:r>
              <a:rPr lang="hr-HR" dirty="0" err="1"/>
              <a:t>each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discuss</a:t>
            </a:r>
            <a:r>
              <a:rPr lang="hr-HR" dirty="0"/>
              <a:t> </a:t>
            </a:r>
            <a:r>
              <a:rPr lang="hr-HR" dirty="0" err="1"/>
              <a:t>trade‑offs</a:t>
            </a:r>
            <a:r>
              <a:rPr lang="hr-HR" dirty="0"/>
              <a:t> </a:t>
            </a:r>
            <a:r>
              <a:rPr lang="hr-HR" dirty="0" err="1"/>
              <a:t>between</a:t>
            </a:r>
            <a:r>
              <a:rPr lang="hr-HR" dirty="0"/>
              <a:t> </a:t>
            </a:r>
            <a:r>
              <a:rPr lang="hr-HR" dirty="0" err="1"/>
              <a:t>custom</a:t>
            </a:r>
            <a:r>
              <a:rPr lang="hr-HR" dirty="0"/>
              <a:t> CSS vs </a:t>
            </a:r>
            <a:r>
              <a:rPr lang="hr-HR" dirty="0" err="1"/>
              <a:t>utilities</a:t>
            </a:r>
            <a:r>
              <a:rPr lang="hr-HR" dirty="0"/>
              <a:t>/</a:t>
            </a:r>
            <a:r>
              <a:rPr lang="hr-HR" dirty="0" err="1"/>
              <a:t>frameworks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06017-1494-41E7-4F0C-4C82248DD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5771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7990F-B09F-1343-86DD-868899FB2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7F531E-D1B9-D50B-E85E-B1173A67E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FC247-1A66-9364-37EB-8F06B6CEC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71660-6084-5273-6DD3-19FD8D953A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477729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56560-EAEF-302C-7BBE-0FF26559F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048A0-903B-060F-B5E2-F0B4C33CD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1BACF3-AB13-EDEE-D033-2664AE1B0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Clearly</a:t>
            </a:r>
            <a:r>
              <a:rPr lang="hr-HR" dirty="0"/>
              <a:t> restate </a:t>
            </a:r>
            <a:r>
              <a:rPr lang="hr-HR" dirty="0" err="1"/>
              <a:t>project</a:t>
            </a:r>
            <a:r>
              <a:rPr lang="hr-HR" dirty="0"/>
              <a:t> </a:t>
            </a:r>
            <a:r>
              <a:rPr lang="hr-HR" dirty="0" err="1"/>
              <a:t>requirements</a:t>
            </a:r>
            <a:r>
              <a:rPr lang="hr-HR" dirty="0"/>
              <a:t>: </a:t>
            </a:r>
            <a:r>
              <a:rPr lang="hr-HR" dirty="0" err="1"/>
              <a:t>styling</a:t>
            </a:r>
            <a:r>
              <a:rPr lang="hr-HR" dirty="0"/>
              <a:t>, </a:t>
            </a:r>
            <a:r>
              <a:rPr lang="hr-HR" dirty="0" err="1"/>
              <a:t>responsiveness</a:t>
            </a:r>
            <a:r>
              <a:rPr lang="hr-HR" dirty="0"/>
              <a:t>, </a:t>
            </a:r>
            <a:r>
              <a:rPr lang="hr-HR" dirty="0" err="1"/>
              <a:t>framework</a:t>
            </a:r>
            <a:r>
              <a:rPr lang="hr-HR" dirty="0"/>
              <a:t> use, </a:t>
            </a:r>
            <a:r>
              <a:rPr lang="hr-HR" dirty="0" err="1"/>
              <a:t>GitHub</a:t>
            </a:r>
            <a:r>
              <a:rPr lang="hr-HR" dirty="0"/>
              <a:t> </a:t>
            </a:r>
            <a:r>
              <a:rPr lang="hr-HR" dirty="0" err="1"/>
              <a:t>deployment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Offer</a:t>
            </a:r>
            <a:r>
              <a:rPr lang="hr-HR" dirty="0"/>
              <a:t> a </a:t>
            </a:r>
            <a:r>
              <a:rPr lang="hr-HR" dirty="0" err="1"/>
              <a:t>checklist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rubric</a:t>
            </a:r>
            <a:r>
              <a:rPr lang="hr-HR" dirty="0"/>
              <a:t> for </a:t>
            </a:r>
            <a:r>
              <a:rPr lang="hr-HR" dirty="0" err="1"/>
              <a:t>grading</a:t>
            </a:r>
            <a:r>
              <a:rPr lang="hr-HR" dirty="0"/>
              <a:t> (</a:t>
            </a:r>
            <a:r>
              <a:rPr lang="hr-HR" dirty="0" err="1"/>
              <a:t>visual</a:t>
            </a:r>
            <a:r>
              <a:rPr lang="hr-HR" dirty="0"/>
              <a:t> design, </a:t>
            </a:r>
            <a:r>
              <a:rPr lang="hr-HR" dirty="0" err="1"/>
              <a:t>code</a:t>
            </a:r>
            <a:r>
              <a:rPr lang="hr-HR" dirty="0"/>
              <a:t> </a:t>
            </a:r>
            <a:r>
              <a:rPr lang="hr-HR" dirty="0" err="1"/>
              <a:t>quality</a:t>
            </a:r>
            <a:r>
              <a:rPr lang="hr-HR" dirty="0"/>
              <a:t>, </a:t>
            </a:r>
            <a:r>
              <a:rPr lang="hr-HR" dirty="0" err="1"/>
              <a:t>responsiveness</a:t>
            </a:r>
            <a:r>
              <a:rPr lang="hr-HR" dirty="0"/>
              <a:t>, </a:t>
            </a:r>
            <a:r>
              <a:rPr lang="hr-HR" dirty="0" err="1"/>
              <a:t>version</a:t>
            </a:r>
            <a:r>
              <a:rPr lang="hr-HR" dirty="0"/>
              <a:t> </a:t>
            </a:r>
            <a:r>
              <a:rPr lang="hr-HR" dirty="0" err="1"/>
              <a:t>control</a:t>
            </a:r>
            <a:r>
              <a:rPr lang="hr-HR" dirty="0"/>
              <a:t>).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>
                <a:hlinkClick r:id="rId3"/>
              </a:rPr>
              <a:t>GitHub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Guides</a:t>
            </a:r>
            <a:r>
              <a:rPr lang="hr-HR" dirty="0">
                <a:hlinkClick r:id="rId3"/>
              </a:rPr>
              <a:t> – </a:t>
            </a:r>
            <a:r>
              <a:rPr lang="hr-HR" dirty="0" err="1">
                <a:hlinkClick r:id="rId3"/>
              </a:rPr>
              <a:t>Hello</a:t>
            </a:r>
            <a:r>
              <a:rPr lang="hr-HR" dirty="0">
                <a:hlinkClick r:id="rId3"/>
              </a:rPr>
              <a:t> World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FreeCodeCamp</a:t>
            </a:r>
            <a:r>
              <a:rPr lang="hr-HR" dirty="0"/>
              <a:t> – </a:t>
            </a:r>
            <a:r>
              <a:rPr lang="hr-HR" dirty="0" err="1"/>
              <a:t>Responsive</a:t>
            </a:r>
            <a:r>
              <a:rPr lang="hr-HR" dirty="0"/>
              <a:t> Web Design </a:t>
            </a:r>
            <a:r>
              <a:rPr lang="hr-HR" dirty="0" err="1"/>
              <a:t>Certification</a:t>
            </a:r>
            <a:endParaRPr lang="hr-HR" dirty="0"/>
          </a:p>
          <a:p>
            <a:endParaRPr lang="en-US" dirty="0"/>
          </a:p>
          <a:p>
            <a:r>
              <a:rPr lang="en-US"/>
              <a:t>CODE - https://github.com/dinoDuvnjak/CTK/tree/main/SHIFT4IT/css-introduction/3-final-exercise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FCF20-F315-ABC8-7510-FA1FD88EC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76834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733E0-66BD-2BEB-F9DC-8F96DE71F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C353FC-77F7-EB72-556C-17E07D675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74EFC2-3DC8-2A15-AE57-44F1B754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 err="1"/>
              <a:t>Teacher</a:t>
            </a:r>
            <a:r>
              <a:rPr lang="hr-HR" b="1" dirty="0"/>
              <a:t> Notes: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Clearly</a:t>
            </a:r>
            <a:r>
              <a:rPr lang="hr-HR" dirty="0"/>
              <a:t> restate </a:t>
            </a:r>
            <a:r>
              <a:rPr lang="hr-HR" dirty="0" err="1"/>
              <a:t>project</a:t>
            </a:r>
            <a:r>
              <a:rPr lang="hr-HR" dirty="0"/>
              <a:t> </a:t>
            </a:r>
            <a:r>
              <a:rPr lang="hr-HR" dirty="0" err="1"/>
              <a:t>requirements</a:t>
            </a:r>
            <a:r>
              <a:rPr lang="hr-HR" dirty="0"/>
              <a:t>: </a:t>
            </a:r>
            <a:r>
              <a:rPr lang="hr-HR" dirty="0" err="1"/>
              <a:t>styling</a:t>
            </a:r>
            <a:r>
              <a:rPr lang="hr-HR" dirty="0"/>
              <a:t>, </a:t>
            </a:r>
            <a:r>
              <a:rPr lang="hr-HR" dirty="0" err="1"/>
              <a:t>responsiveness</a:t>
            </a:r>
            <a:r>
              <a:rPr lang="hr-HR" dirty="0"/>
              <a:t>, </a:t>
            </a:r>
            <a:r>
              <a:rPr lang="hr-HR" dirty="0" err="1"/>
              <a:t>framework</a:t>
            </a:r>
            <a:r>
              <a:rPr lang="hr-HR" dirty="0"/>
              <a:t> use, </a:t>
            </a:r>
            <a:r>
              <a:rPr lang="hr-HR" dirty="0" err="1"/>
              <a:t>GitHub</a:t>
            </a:r>
            <a:r>
              <a:rPr lang="hr-HR" dirty="0"/>
              <a:t> </a:t>
            </a:r>
            <a:r>
              <a:rPr lang="hr-HR" dirty="0" err="1"/>
              <a:t>deployment</a:t>
            </a:r>
            <a:r>
              <a:rPr lang="hr-H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Offer</a:t>
            </a:r>
            <a:r>
              <a:rPr lang="hr-HR" dirty="0"/>
              <a:t> a </a:t>
            </a:r>
            <a:r>
              <a:rPr lang="hr-HR" dirty="0" err="1"/>
              <a:t>checklist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rubric</a:t>
            </a:r>
            <a:r>
              <a:rPr lang="hr-HR" dirty="0"/>
              <a:t> for </a:t>
            </a:r>
            <a:r>
              <a:rPr lang="hr-HR" dirty="0" err="1"/>
              <a:t>grading</a:t>
            </a:r>
            <a:r>
              <a:rPr lang="hr-HR" dirty="0"/>
              <a:t> (</a:t>
            </a:r>
            <a:r>
              <a:rPr lang="hr-HR" dirty="0" err="1"/>
              <a:t>visual</a:t>
            </a:r>
            <a:r>
              <a:rPr lang="hr-HR" dirty="0"/>
              <a:t> design, </a:t>
            </a:r>
            <a:r>
              <a:rPr lang="hr-HR" dirty="0" err="1"/>
              <a:t>code</a:t>
            </a:r>
            <a:r>
              <a:rPr lang="hr-HR" dirty="0"/>
              <a:t> </a:t>
            </a:r>
            <a:r>
              <a:rPr lang="hr-HR" dirty="0" err="1"/>
              <a:t>quality</a:t>
            </a:r>
            <a:r>
              <a:rPr lang="hr-HR" dirty="0"/>
              <a:t>, </a:t>
            </a:r>
            <a:r>
              <a:rPr lang="hr-HR" dirty="0" err="1"/>
              <a:t>responsiveness</a:t>
            </a:r>
            <a:r>
              <a:rPr lang="hr-HR" dirty="0"/>
              <a:t>, </a:t>
            </a:r>
            <a:r>
              <a:rPr lang="hr-HR" dirty="0" err="1"/>
              <a:t>version</a:t>
            </a:r>
            <a:r>
              <a:rPr lang="hr-HR" dirty="0"/>
              <a:t> </a:t>
            </a:r>
            <a:r>
              <a:rPr lang="hr-HR" dirty="0" err="1"/>
              <a:t>control</a:t>
            </a:r>
            <a:r>
              <a:rPr lang="hr-HR" dirty="0"/>
              <a:t>).</a:t>
            </a:r>
          </a:p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>
                <a:hlinkClick r:id="rId3"/>
              </a:rPr>
              <a:t>GitHub</a:t>
            </a:r>
            <a:r>
              <a:rPr lang="hr-HR" dirty="0">
                <a:hlinkClick r:id="rId3"/>
              </a:rPr>
              <a:t> </a:t>
            </a:r>
            <a:r>
              <a:rPr lang="hr-HR" dirty="0" err="1">
                <a:hlinkClick r:id="rId3"/>
              </a:rPr>
              <a:t>Guides</a:t>
            </a:r>
            <a:r>
              <a:rPr lang="hr-HR" dirty="0">
                <a:hlinkClick r:id="rId3"/>
              </a:rPr>
              <a:t> – </a:t>
            </a:r>
            <a:r>
              <a:rPr lang="hr-HR" dirty="0" err="1">
                <a:hlinkClick r:id="rId3"/>
              </a:rPr>
              <a:t>Hello</a:t>
            </a:r>
            <a:r>
              <a:rPr lang="hr-HR" dirty="0">
                <a:hlinkClick r:id="rId3"/>
              </a:rPr>
              <a:t> World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 err="1"/>
              <a:t>FreeCodeCamp</a:t>
            </a:r>
            <a:r>
              <a:rPr lang="hr-HR" dirty="0"/>
              <a:t> – </a:t>
            </a:r>
            <a:r>
              <a:rPr lang="hr-HR" dirty="0" err="1"/>
              <a:t>Responsive</a:t>
            </a:r>
            <a:r>
              <a:rPr lang="hr-HR" dirty="0"/>
              <a:t> Web Design </a:t>
            </a:r>
            <a:r>
              <a:rPr lang="hr-HR" dirty="0" err="1"/>
              <a:t>Certification</a:t>
            </a:r>
            <a:endParaRPr lang="hr-HR" dirty="0"/>
          </a:p>
          <a:p>
            <a:endParaRPr lang="en-US" dirty="0"/>
          </a:p>
          <a:p>
            <a:r>
              <a:rPr lang="en-US"/>
              <a:t>CODE - https://github.com/dinoDuvnjak/CTK/tree/main/SHIFT4IT/css-introduction/3-final-exercise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75ABD-C23F-EF13-0E28-C46A35A292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08841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70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727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Illustrate how omitting &lt;p&gt; tags can lead to cluttered content and poor accessibility.</a:t>
            </a:r>
            <a:br>
              <a:rPr lang="en-US" dirty="0"/>
            </a:br>
            <a:r>
              <a:rPr lang="en-US" dirty="0"/>
              <a:t>• Discuss best practices in creating readable content that both sighted users and screen readers can navigate easily.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HTML Paragraphs</a:t>
            </a:r>
            <a:endParaRPr lang="en-US" dirty="0"/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Accessibility for Everyone</a:t>
            </a:r>
            <a:r>
              <a:rPr lang="en-US" dirty="0"/>
              <a:t> by Laura </a:t>
            </a:r>
            <a:r>
              <a:rPr lang="en-US" dirty="0" err="1"/>
              <a:t>Kalbag</a:t>
            </a:r>
            <a:endParaRPr lang="en-US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66401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Guide students through the creation of nested lists and using proper list tags (&lt;</a:t>
            </a:r>
            <a:r>
              <a:rPr lang="en-US" dirty="0" err="1"/>
              <a:t>ul</a:t>
            </a:r>
            <a:r>
              <a:rPr lang="en-US" dirty="0"/>
              <a:t>&gt;, &lt;</a:t>
            </a:r>
            <a:r>
              <a:rPr lang="en-US" dirty="0" err="1"/>
              <a:t>ol</a:t>
            </a:r>
            <a:r>
              <a:rPr lang="en-US" dirty="0"/>
              <a:t>&gt;, &lt;li&gt;).</a:t>
            </a:r>
            <a:br>
              <a:rPr lang="en-US" dirty="0"/>
            </a:br>
            <a:r>
              <a:rPr lang="en-US" dirty="0"/>
              <a:t>• Offer step-by-step instructions while projecting the code and its rendered output.</a:t>
            </a:r>
          </a:p>
          <a:p>
            <a:pPr>
              <a:buNone/>
            </a:pPr>
            <a:r>
              <a:rPr lang="en-US" dirty="0"/>
              <a:t>• Exercise estimation time: 20 min / individual</a:t>
            </a:r>
          </a:p>
          <a:p>
            <a:pPr>
              <a:buNone/>
            </a:pPr>
            <a:endParaRPr lang="en-US" dirty="0"/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HTML Lists</a:t>
            </a:r>
            <a:br>
              <a:rPr lang="en-US" dirty="0"/>
            </a:br>
            <a:r>
              <a:rPr lang="en-US" dirty="0"/>
              <a:t>• W3Schools – HTML Lists</a:t>
            </a:r>
          </a:p>
          <a:p>
            <a:endParaRPr lang="en-US" dirty="0"/>
          </a:p>
          <a:p>
            <a:r>
              <a:rPr lang="en-US" b="1" dirty="0"/>
              <a:t>Code -</a:t>
            </a:r>
            <a:r>
              <a:rPr lang="en-US" dirty="0"/>
              <a:t> https://github.com/dinoDuvnjak/CTK/tree/main/SHIFT4IT/html-introduction/2.2-html-list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77846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Explain that attributes add metadata or control behavior for HTML elements (e.g., </a:t>
            </a:r>
            <a:r>
              <a:rPr lang="en-US" dirty="0" err="1"/>
              <a:t>href</a:t>
            </a:r>
            <a:r>
              <a:rPr lang="en-US" dirty="0"/>
              <a:t>, </a:t>
            </a:r>
            <a:r>
              <a:rPr lang="en-US" dirty="0" err="1"/>
              <a:t>src</a:t>
            </a:r>
            <a:r>
              <a:rPr lang="en-US" dirty="0"/>
              <a:t>, alt).</a:t>
            </a:r>
            <a:br>
              <a:rPr lang="en-US" dirty="0"/>
            </a:br>
            <a:r>
              <a:rPr lang="en-US" dirty="0"/>
              <a:t>• Discuss how some attributes are available for all tags (global attributes) while others are tag-specific.</a:t>
            </a:r>
            <a:br>
              <a:rPr lang="en-US" dirty="0"/>
            </a:br>
            <a:r>
              <a:rPr lang="en-US" dirty="0"/>
              <a:t>• Encourage students to explore the provided link for interactive examples.</a:t>
            </a:r>
          </a:p>
          <a:p>
            <a:pPr>
              <a:buNone/>
            </a:pPr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W3Schools – HTML Attributes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4"/>
              </a:rPr>
              <a:t>MDN – HTML Standard Attributes</a:t>
            </a:r>
            <a:endParaRPr lang="en-US" dirty="0"/>
          </a:p>
          <a:p>
            <a:r>
              <a:rPr lang="en-US" b="1" dirty="0"/>
              <a:t>Additional Reading:</a:t>
            </a:r>
            <a:br>
              <a:rPr lang="en-US" dirty="0"/>
            </a:br>
            <a:r>
              <a:rPr lang="en-US" dirty="0"/>
              <a:t>• </a:t>
            </a:r>
            <a:r>
              <a:rPr lang="en-US" i="1" dirty="0"/>
              <a:t>HTML5 in Easy Steps</a:t>
            </a:r>
            <a:r>
              <a:rPr lang="en-US" dirty="0"/>
              <a:t> by Mike McGrath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6773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Teacher Notes:</a:t>
            </a:r>
            <a:br>
              <a:rPr lang="en-US" dirty="0"/>
            </a:br>
            <a:r>
              <a:rPr lang="en-US" dirty="0"/>
              <a:t>• Demonstrate the creation of both internal and external links using relative and absolute URLs.</a:t>
            </a:r>
            <a:br>
              <a:rPr lang="en-US" dirty="0"/>
            </a:br>
            <a:r>
              <a:rPr lang="en-US" dirty="0"/>
              <a:t>• Highlight the importance of using descriptive link text for both SEO and accessibility.</a:t>
            </a:r>
          </a:p>
          <a:p>
            <a:r>
              <a:rPr lang="en-US" b="1" dirty="0"/>
              <a:t>Resources:</a:t>
            </a:r>
            <a:br>
              <a:rPr lang="en-US" dirty="0"/>
            </a:br>
            <a:r>
              <a:rPr lang="en-US" dirty="0"/>
              <a:t>• </a:t>
            </a:r>
            <a:r>
              <a:rPr lang="en-US" dirty="0">
                <a:hlinkClick r:id="rId3"/>
              </a:rPr>
              <a:t>MDN – The HTML Anchor Element</a:t>
            </a:r>
            <a:br>
              <a:rPr lang="en-US" dirty="0"/>
            </a:br>
            <a:r>
              <a:rPr lang="en-US" dirty="0"/>
              <a:t>• W3Schools – HTML Links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6D9-6BE4-4E07-9079-23F043E10DED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0581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10.7.2025.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:/www.w3schools.com/html/html_attributes.as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html/html_attributes.asp" TargetMode="External"/><Relationship Id="rId3" Type="http://schemas.openxmlformats.org/officeDocument/2006/relationships/hyperlink" Target="https://developer.mozilla.org/en-US/docs/Learn_web_development/Core/Structuring_content/Basic_HTML_syntax" TargetMode="External"/><Relationship Id="rId7" Type="http://schemas.openxmlformats.org/officeDocument/2006/relationships/hyperlink" Target="https://developer.mozilla.org/en-US/docs/Learn_web_development/Core/Structuring_content/Lists" TargetMode="External"/><Relationship Id="rId2" Type="http://schemas.openxmlformats.org/officeDocument/2006/relationships/hyperlink" Target="https://developer.mozilla.org/en-US/docs/Web/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eveloper.mozilla.org/en-US/docs/Web/HTML/Reference/Elements/p" TargetMode="External"/><Relationship Id="rId11" Type="http://schemas.openxmlformats.org/officeDocument/2006/relationships/hyperlink" Target="https://developer.mozilla.org/en-US/docs/Web/HTML/Reference/Elements/link" TargetMode="External"/><Relationship Id="rId5" Type="http://schemas.openxmlformats.org/officeDocument/2006/relationships/hyperlink" Target="https://www.google.com/search?q=MDN+%E2%80%93+HTML+Paragraphs&amp;ie=UTF-8" TargetMode="External"/><Relationship Id="rId10" Type="http://schemas.openxmlformats.org/officeDocument/2006/relationships/hyperlink" Target="https://developer.mozilla.org/en-US/docs/Web/HTML/Reference/Elements/img" TargetMode="External"/><Relationship Id="rId4" Type="http://schemas.openxmlformats.org/officeDocument/2006/relationships/hyperlink" Target="https://developer.mozilla.org/en-US/docs/Web/HTML/Reference/Elements/title" TargetMode="External"/><Relationship Id="rId9" Type="http://schemas.openxmlformats.org/officeDocument/2006/relationships/hyperlink" Target="https://developer.mozilla.org/en-US/docs/Learn_web_development/Core/Structuring_content/Creating_links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Learn/CSS/First_steps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CSS_Selectors" TargetMode="Externa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Specificity" TargetMode="External"/><Relationship Id="rId2" Type="http://schemas.openxmlformats.org/officeDocument/2006/relationships/hyperlink" Target="https://developer.mozilla.org/en-US/docs/Web/CSS/Cascade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eveloper.mozilla.org/en-US/docs/Web/HTML/Element/div" TargetMode="External"/><Relationship Id="rId4" Type="http://schemas.openxmlformats.org/officeDocument/2006/relationships/hyperlink" Target="https://developer.mozilla.org/en-US/docs/Web/CSS/Specificity#the_important_exception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endmentor.io/" TargetMode="External"/><Relationship Id="rId2" Type="http://schemas.openxmlformats.org/officeDocument/2006/relationships/hyperlink" Target="https://developer.mozilla.org/en-US/docs/Web/CSS/position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eveloper.mozilla.org/en-US/docs/Web/CSS/z-index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display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float" TargetMode="Externa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SS_Grid_Layout" TargetMode="External"/><Relationship Id="rId2" Type="http://schemas.openxmlformats.org/officeDocument/2006/relationships/hyperlink" Target="https://developer.mozilla.org/en-US/docs/Web/CSS/CSS_Flexible_Box_Layout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ulma.io/" TargetMode="External"/><Relationship Id="rId5" Type="http://schemas.openxmlformats.org/officeDocument/2006/relationships/hyperlink" Target="https://tailwindcss.com/" TargetMode="External"/><Relationship Id="rId4" Type="http://schemas.openxmlformats.org/officeDocument/2006/relationships/hyperlink" Target="https://getbootstrap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ahnschrift SemiLight" panose="020B0502040204020203" pitchFamily="34" charset="0"/>
              </a:rPr>
              <a:t>HTML-introduction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Bahnschrift SemiLight" panose="020B0502040204020203" pitchFamily="34" charset="0"/>
              </a:rPr>
              <a:t>Basic of the HTML files</a:t>
            </a:r>
            <a:endParaRPr lang="hr-HR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DB8B0-9819-43AE-B477-1CE80CB67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15E8B3-4838-AA4B-F2B7-F9E3BD5A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532007-A62D-0E27-6EC5-9FC6505A399B}"/>
              </a:ext>
            </a:extLst>
          </p:cNvPr>
          <p:cNvSpPr txBox="1">
            <a:spLocks/>
          </p:cNvSpPr>
          <p:nvPr/>
        </p:nvSpPr>
        <p:spPr>
          <a:xfrm>
            <a:off x="843643" y="1956130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HTML elements can have attributes that add additional information about the element.
Attributes are located inside the opening tag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6A81F-31E3-3324-462F-DAEB763A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34440"/>
            <a:ext cx="5934486" cy="989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2EA98-DB64-85E8-5745-447E1C3FB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13" y="5625437"/>
            <a:ext cx="5507355" cy="56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1A7CAD-5A08-2897-62E4-223DD7D6C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534" y="5685606"/>
            <a:ext cx="5934486" cy="734035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2C6B2FF-07E0-4E3A-6E6E-EE1C7DC59C9A}"/>
              </a:ext>
            </a:extLst>
          </p:cNvPr>
          <p:cNvSpPr txBox="1">
            <a:spLocks/>
          </p:cNvSpPr>
          <p:nvPr/>
        </p:nvSpPr>
        <p:spPr>
          <a:xfrm>
            <a:off x="2404152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Specific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CB09D1AE-E74D-2481-9D91-4EB85D6CF43C}"/>
              </a:ext>
            </a:extLst>
          </p:cNvPr>
          <p:cNvSpPr txBox="1">
            <a:spLocks/>
          </p:cNvSpPr>
          <p:nvPr/>
        </p:nvSpPr>
        <p:spPr>
          <a:xfrm>
            <a:off x="7922519" y="5077540"/>
            <a:ext cx="1639279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Global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142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5A46C-E313-1363-61C5-DA0F89278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7A5A8B-4252-4364-7B44-54A3A9D4A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ANCHOR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C5F4E99-6608-6ECA-95C5-EF80C7A6B426}"/>
              </a:ext>
            </a:extLst>
          </p:cNvPr>
          <p:cNvSpPr txBox="1">
            <a:spLocks/>
          </p:cNvSpPr>
          <p:nvPr/>
        </p:nvSpPr>
        <p:spPr>
          <a:xfrm>
            <a:off x="977961" y="2265890"/>
            <a:ext cx="9298052" cy="1803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- Allows the creation of hyperlinks
- The </a:t>
            </a:r>
            <a:r>
              <a:rPr lang="en-US" dirty="0" err="1">
                <a:latin typeface="Bahnschrift SemiLight" panose="020B0502040204020203" pitchFamily="34" charset="0"/>
              </a:rPr>
              <a:t>href</a:t>
            </a:r>
            <a:r>
              <a:rPr lang="en-US" dirty="0">
                <a:latin typeface="Bahnschrift SemiLight" panose="020B0502040204020203" pitchFamily="34" charset="0"/>
              </a:rPr>
              <a:t> attribute specifies the URL to which the link leads. </a:t>
            </a:r>
          </a:p>
          <a:p>
            <a:pPr algn="l"/>
            <a:r>
              <a:rPr lang="en-US" dirty="0">
                <a:latin typeface="Bahnschrift SemiLight" panose="020B0502040204020203" pitchFamily="34" charset="0"/>
              </a:rPr>
              <a:t>- Attributes are located inside the opening tag
 - Without the </a:t>
            </a:r>
            <a:r>
              <a:rPr lang="en-US" dirty="0" err="1">
                <a:latin typeface="Bahnschrift SemiLight" panose="020B0502040204020203" pitchFamily="34" charset="0"/>
              </a:rPr>
              <a:t>href</a:t>
            </a:r>
            <a:r>
              <a:rPr lang="en-US" dirty="0">
                <a:latin typeface="Bahnschrift SemiLight" panose="020B0502040204020203" pitchFamily="34" charset="0"/>
              </a:rPr>
              <a:t> attribute, the link is not active</a:t>
            </a:r>
            <a:endParaRPr lang="en-US" b="1" dirty="0">
              <a:latin typeface="Bahnschrift SemiLight" panose="020B0502040204020203" pitchFamily="34" charset="0"/>
            </a:endParaRPr>
          </a:p>
          <a:p>
            <a:pPr algn="l"/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8586D-5E58-3609-A21D-C04C3E2F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89" y="4451321"/>
            <a:ext cx="8867959" cy="88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56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1571D-148A-ADD3-2AD9-BB243045E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2F40A-2694-A587-2748-9FEECA4B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624A7-5EA5-F8F3-FFAA-32E60BC24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006" y="3592105"/>
            <a:ext cx="8379164" cy="58572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DC50EE5-B3D2-21CA-44AE-070C2375EA78}"/>
              </a:ext>
            </a:extLst>
          </p:cNvPr>
          <p:cNvSpPr txBox="1">
            <a:spLocks/>
          </p:cNvSpPr>
          <p:nvPr/>
        </p:nvSpPr>
        <p:spPr>
          <a:xfrm>
            <a:off x="975406" y="1939679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- Allows you to add images to our websites
- The </a:t>
            </a:r>
            <a:r>
              <a:rPr lang="en-US" dirty="0" err="1">
                <a:latin typeface="Bahnschrift SemiLight" panose="020B0502040204020203" pitchFamily="34" charset="0"/>
              </a:rPr>
              <a:t>src</a:t>
            </a:r>
            <a:r>
              <a:rPr lang="en-US" dirty="0">
                <a:latin typeface="Bahnschrift SemiLight" panose="020B0502040204020203" pitchFamily="34" charset="0"/>
              </a:rPr>
              <a:t> attribute (source) defines the source of the image 
&lt;</a:t>
            </a:r>
            <a:r>
              <a:rPr lang="en-US" dirty="0" err="1">
                <a:latin typeface="Bahnschrift SemiLight" panose="020B0502040204020203" pitchFamily="34" charset="0"/>
              </a:rPr>
              <a:t>img</a:t>
            </a:r>
            <a:r>
              <a:rPr lang="en-US" dirty="0">
                <a:latin typeface="Bahnschrift SemiLight" panose="020B0502040204020203" pitchFamily="34" charset="0"/>
              </a:rPr>
              <a:t>&gt; It doesn't have a closing tag, because it's a void element.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202D8-04E2-DD77-CB77-69C12BB8C5A7}"/>
              </a:ext>
            </a:extLst>
          </p:cNvPr>
          <p:cNvSpPr txBox="1"/>
          <p:nvPr/>
        </p:nvSpPr>
        <p:spPr>
          <a:xfrm>
            <a:off x="1204006" y="4426824"/>
            <a:ext cx="60952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Why is alt important?
 - Helps blind and visually impaired people understand the content of the image.
 - When an image can't load, alt text is displayed.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9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7D2EE-8762-5062-57FB-31B037750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1F44B-9EEC-49F2-262C-6EB85B95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ATTRIBUTES – EXERCISE 3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D92F72-BE77-AEA4-08CE-F5E97E6B6B47}"/>
              </a:ext>
            </a:extLst>
          </p:cNvPr>
          <p:cNvSpPr txBox="1">
            <a:spLocks/>
          </p:cNvSpPr>
          <p:nvPr/>
        </p:nvSpPr>
        <p:spPr>
          <a:xfrm>
            <a:off x="1776454" y="2517790"/>
            <a:ext cx="7944901" cy="727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Go to </a:t>
            </a:r>
            <a:r>
              <a:rPr lang="hr-HR" sz="2000" i="1" dirty="0">
                <a:latin typeface="Bahnschrift SemiLight" panose="020B0502040204020203" pitchFamily="34" charset="0"/>
                <a:hlinkClick r:id="rId3" action="ppaction://hlinkfile"/>
              </a:rPr>
              <a:t>://www.w3schools.com/html/html_attributes.asp</a:t>
            </a:r>
            <a:r>
              <a:rPr lang="en-US" sz="2000" i="1" dirty="0">
                <a:latin typeface="Bahnschrift SemiLight" panose="020B0502040204020203" pitchFamily="34" charset="0"/>
                <a:hlinkClick r:id="rId3" action="ppaction://hlinkfile"/>
              </a:rPr>
              <a:t> </a:t>
            </a:r>
            <a:r>
              <a:rPr lang="en-US" sz="2000" dirty="0">
                <a:latin typeface="Bahnschrift SemiLight" panose="020B0502040204020203" pitchFamily="34" charset="0"/>
              </a:rPr>
              <a:t>and practice the quiz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06D2B-0516-2741-7633-63AE2C409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454" y="3429000"/>
            <a:ext cx="8230859" cy="3113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9088E-5131-54E2-2338-95E2EB629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410" y="6400800"/>
            <a:ext cx="3009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3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1E9E2-9EC9-3B41-F692-87FCF041A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3BF553-EF2B-6F58-8CEC-5A24D7CA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PATHS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7B38EE8-A27E-6D8C-4A00-39BA41CD8D22}"/>
              </a:ext>
            </a:extLst>
          </p:cNvPr>
          <p:cNvSpPr txBox="1">
            <a:spLocks/>
          </p:cNvSpPr>
          <p:nvPr/>
        </p:nvSpPr>
        <p:spPr>
          <a:xfrm>
            <a:off x="906243" y="1865472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A file path is a unique location on your computer where a specific file or folder is located.
- We can compare it to a real-world address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5CAB4-CBFF-F260-6CD3-B7E0854C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09411"/>
            <a:ext cx="6056439" cy="697144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40B1809-B222-9293-8A38-EF6A23E460A3}"/>
              </a:ext>
            </a:extLst>
          </p:cNvPr>
          <p:cNvSpPr txBox="1">
            <a:spLocks/>
          </p:cNvSpPr>
          <p:nvPr/>
        </p:nvSpPr>
        <p:spPr>
          <a:xfrm>
            <a:off x="803149" y="3586860"/>
            <a:ext cx="2559424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Absolute path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9BB8112-11F7-3D7D-82DA-0FB380761E9E}"/>
              </a:ext>
            </a:extLst>
          </p:cNvPr>
          <p:cNvSpPr txBox="1">
            <a:spLocks/>
          </p:cNvSpPr>
          <p:nvPr/>
        </p:nvSpPr>
        <p:spPr>
          <a:xfrm>
            <a:off x="7105233" y="3586860"/>
            <a:ext cx="2779664" cy="298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Relative path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00BB3-A2C6-102C-D899-F6905B3D3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33" y="4093033"/>
            <a:ext cx="1962150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546A51-4470-0BA2-98F4-E84A1A7FE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749" y="4867812"/>
            <a:ext cx="1714500" cy="542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4F5296-9CC7-5053-B731-E66BD0012CEE}"/>
              </a:ext>
            </a:extLst>
          </p:cNvPr>
          <p:cNvSpPr txBox="1"/>
          <p:nvPr/>
        </p:nvSpPr>
        <p:spPr>
          <a:xfrm>
            <a:off x="9373720" y="4093033"/>
            <a:ext cx="18045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Bahnschrift SemiLight" panose="020B0502040204020203" pitchFamily="34" charset="0"/>
              </a:rPr>
              <a:t>One level up</a:t>
            </a:r>
            <a:endParaRPr lang="hr-HR" sz="2000" i="1" dirty="0">
              <a:latin typeface="Bahnschrift Semi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40FDC-25B0-65C9-50E1-83BD23D88B54}"/>
              </a:ext>
            </a:extLst>
          </p:cNvPr>
          <p:cNvSpPr txBox="1"/>
          <p:nvPr/>
        </p:nvSpPr>
        <p:spPr>
          <a:xfrm>
            <a:off x="9067383" y="4971738"/>
            <a:ext cx="2443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Bahnschrift SemiLight" panose="020B0502040204020203" pitchFamily="34" charset="0"/>
              </a:rPr>
              <a:t>Current directory</a:t>
            </a:r>
            <a:endParaRPr lang="hr-HR" sz="2000" i="1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41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CBFFC-2877-36C0-0856-58D0DA0D6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7EE6C-845A-91AC-4F9D-5150ACAB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IMAGES – EXERCISE 4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1617C2-2460-59A6-FCF5-5B2022ACAD53}"/>
              </a:ext>
            </a:extLst>
          </p:cNvPr>
          <p:cNvSpPr txBox="1">
            <a:spLocks/>
          </p:cNvSpPr>
          <p:nvPr/>
        </p:nvSpPr>
        <p:spPr>
          <a:xfrm>
            <a:off x="1763975" y="1956524"/>
            <a:ext cx="7648453" cy="1196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Download 2.4-html-image-link project and connect the images in html file</a:t>
            </a:r>
          </a:p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Replicate the image result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E0C49-55B9-5403-4014-B2B7959C1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122" y="2554828"/>
            <a:ext cx="2771650" cy="3931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A82C7-EF7B-CD17-4AD3-DC5E61C79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22" y="3282043"/>
            <a:ext cx="5353702" cy="2879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AAB0EE-22EA-F7DE-985F-65CC7B7B5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9122" y="6438972"/>
            <a:ext cx="2749868" cy="4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2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5D9E9-BC34-4447-C187-3654159B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76F02-E1A1-728E-E63D-4C1A9BF1D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MULTIPAGE</a:t>
            </a:r>
            <a:endParaRPr lang="hr-HR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76FFAF-4684-0054-8958-D89E69DC214B}"/>
              </a:ext>
            </a:extLst>
          </p:cNvPr>
          <p:cNvGrpSpPr/>
          <p:nvPr/>
        </p:nvGrpSpPr>
        <p:grpSpPr>
          <a:xfrm>
            <a:off x="4646568" y="3025315"/>
            <a:ext cx="3240132" cy="2016823"/>
            <a:chOff x="1090028" y="3213665"/>
            <a:chExt cx="2380161" cy="1481533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616EB3CF-A356-ECA2-7D99-A5396F5A7314}"/>
                </a:ext>
              </a:extLst>
            </p:cNvPr>
            <p:cNvSpPr txBox="1">
              <a:spLocks/>
            </p:cNvSpPr>
            <p:nvPr/>
          </p:nvSpPr>
          <p:spPr>
            <a:xfrm>
              <a:off x="1090028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One page website</a:t>
              </a:r>
              <a:endParaRPr lang="hr-HR" sz="14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67B600-1F21-71DF-1F28-CD9B2B32D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4664" y="3523623"/>
              <a:ext cx="2295525" cy="117157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FB4CA8-7995-264F-6B3A-ADB9524DB253}"/>
              </a:ext>
            </a:extLst>
          </p:cNvPr>
          <p:cNvGrpSpPr/>
          <p:nvPr/>
        </p:nvGrpSpPr>
        <p:grpSpPr>
          <a:xfrm>
            <a:off x="8292813" y="2975161"/>
            <a:ext cx="3060987" cy="1985811"/>
            <a:chOff x="7018760" y="3213665"/>
            <a:chExt cx="2283678" cy="1481533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918BFB9B-02CC-D80A-25EB-0949EC935F68}"/>
                </a:ext>
              </a:extLst>
            </p:cNvPr>
            <p:cNvSpPr txBox="1">
              <a:spLocks/>
            </p:cNvSpPr>
            <p:nvPr/>
          </p:nvSpPr>
          <p:spPr>
            <a:xfrm>
              <a:off x="7018760" y="3213665"/>
              <a:ext cx="1639279" cy="2981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Multipage website</a:t>
              </a:r>
              <a:endParaRPr lang="hr-HR" sz="14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5A4DE4-0E27-8362-5AE0-D6B94738F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9120" y="3511819"/>
              <a:ext cx="2223318" cy="118337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E6D15B-57CE-D2CE-CAF1-AD2F366AFF63}"/>
              </a:ext>
            </a:extLst>
          </p:cNvPr>
          <p:cNvGrpSpPr/>
          <p:nvPr/>
        </p:nvGrpSpPr>
        <p:grpSpPr>
          <a:xfrm>
            <a:off x="1138980" y="4313485"/>
            <a:ext cx="3234744" cy="883117"/>
            <a:chOff x="1054344" y="4440460"/>
            <a:chExt cx="2551611" cy="713150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417518B2-0CF1-E019-02BE-711618A85AF7}"/>
                </a:ext>
              </a:extLst>
            </p:cNvPr>
            <p:cNvSpPr txBox="1">
              <a:spLocks/>
            </p:cNvSpPr>
            <p:nvPr/>
          </p:nvSpPr>
          <p:spPr>
            <a:xfrm>
              <a:off x="1054344" y="4440460"/>
              <a:ext cx="2192702" cy="2962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dirty="0"/>
                <a:t>How to link a page</a:t>
              </a:r>
              <a:endParaRPr lang="hr-HR" sz="14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6246115-D818-730A-B303-C5C2B71D5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8980" y="4753560"/>
              <a:ext cx="2466975" cy="400050"/>
            </a:xfrm>
            <a:prstGeom prst="rect">
              <a:avLst/>
            </a:prstGeom>
          </p:spPr>
        </p:pic>
      </p:grp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F5389A94-3612-A2B3-DA1D-2E036B27591F}"/>
              </a:ext>
            </a:extLst>
          </p:cNvPr>
          <p:cNvSpPr txBox="1">
            <a:spLocks/>
          </p:cNvSpPr>
          <p:nvPr/>
        </p:nvSpPr>
        <p:spPr>
          <a:xfrm>
            <a:off x="1138980" y="2078261"/>
            <a:ext cx="9298052" cy="296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To allow users to navigate through the site, we need to link pages using hyperlinks.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039BA5CF-B296-C4C3-3974-4299B7183270}"/>
              </a:ext>
            </a:extLst>
          </p:cNvPr>
          <p:cNvSpPr txBox="1">
            <a:spLocks/>
          </p:cNvSpPr>
          <p:nvPr/>
        </p:nvSpPr>
        <p:spPr>
          <a:xfrm>
            <a:off x="1035027" y="5391541"/>
            <a:ext cx="9298052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- Allows you to add images to our websites
-  ./ means "search in the current directory".
- By clicking on the link, we will be taken to the "About Us" page.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740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6FB6-8B7C-E1EF-0BB8-2BDB3F819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722AD-A453-2BCF-72D5-0C8E31C6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LINKS – EXERCISE 5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74BC03-4E7F-D17F-E4F5-127D6C8C27C8}"/>
              </a:ext>
            </a:extLst>
          </p:cNvPr>
          <p:cNvSpPr txBox="1">
            <a:spLocks/>
          </p:cNvSpPr>
          <p:nvPr/>
        </p:nvSpPr>
        <p:spPr>
          <a:xfrm>
            <a:off x="1761108" y="3429000"/>
            <a:ext cx="4702598" cy="981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Bahnschrift SemiLight" panose="020B0502040204020203" pitchFamily="34" charset="0"/>
              </a:rPr>
              <a:t>Create a multi-page site</a:t>
            </a:r>
            <a:r>
              <a:rPr lang="en-US" dirty="0">
                <a:latin typeface="Bahnschrift SemiLight" panose="020B0502040204020203" pitchFamily="34" charset="0"/>
              </a:rPr>
              <a:t>
 - Clicking on the image takes us to the about us page
 - Click on Contact me, take us to the contact page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CD4E9-4112-CF38-F81A-2D1506ED0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220" y="2395281"/>
            <a:ext cx="2933672" cy="4031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BEF94-E3F9-5292-7B07-73A25F377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533" y="6302447"/>
            <a:ext cx="2749868" cy="4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10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FE0FA-78DE-23E4-AAD8-587D72564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D4118-1469-DB0A-E0A0-5850DE92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FINAL EXERCISE</a:t>
            </a:r>
            <a:endParaRPr lang="hr-H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7B9B32-BC40-6EF8-23CA-AF16B2E6145B}"/>
              </a:ext>
            </a:extLst>
          </p:cNvPr>
          <p:cNvSpPr txBox="1"/>
          <p:nvPr/>
        </p:nvSpPr>
        <p:spPr>
          <a:xfrm>
            <a:off x="283641" y="1690688"/>
            <a:ext cx="116247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 SemiLight" panose="020B0502040204020203" pitchFamily="34" charset="0"/>
              </a:rPr>
              <a:t>Objective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Create a basic HTML skeleton for </a:t>
            </a:r>
            <a:r>
              <a:rPr lang="en-US" sz="2400" b="1" dirty="0" err="1">
                <a:latin typeface="Bahnschrift SemiLight" panose="020B0502040204020203" pitchFamily="34" charset="0"/>
              </a:rPr>
              <a:t>CraftEase</a:t>
            </a:r>
            <a:r>
              <a:rPr lang="en-US" sz="2400" b="1" dirty="0">
                <a:latin typeface="Bahnschrift SemiLight" panose="020B0502040204020203" pitchFamily="34" charset="0"/>
              </a:rPr>
              <a:t>, a DIY Workshop Management System designed for home improvement retailers. The goal is to create a foundation that will later be enhanced with CSS and JavaScript to provide a complete digital service for managing DIY workshop registrations, project tutorials, and tool/material availability tracking. Once completed, upload the project to GitHub.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Project Background</a:t>
            </a:r>
          </a:p>
          <a:p>
            <a:endParaRPr lang="en-US" sz="2400" b="1" dirty="0">
              <a:latin typeface="Bahnschrift SemiLight" panose="020B0502040204020203" pitchFamily="34" charset="0"/>
            </a:endParaRPr>
          </a:p>
          <a:p>
            <a:r>
              <a:rPr lang="en-US" sz="2400" b="1" dirty="0">
                <a:latin typeface="Bahnschrift SemiLight" panose="020B0502040204020203" pitchFamily="34" charset="0"/>
              </a:rPr>
              <a:t>Header with site branding and description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Navigation menu for different system sections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Workshop Registration Form for new participants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Participant Management Table showing registered customers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Upcoming Workshops Section displaying scheduled events</a:t>
            </a:r>
          </a:p>
          <a:p>
            <a:r>
              <a:rPr lang="en-US" sz="2400" b="1" dirty="0">
                <a:latin typeface="Bahnschrift SemiLight" panose="020B0502040204020203" pitchFamily="34" charset="0"/>
              </a:rPr>
              <a:t>Tool &amp; Material Inventory Table for availability tracking</a:t>
            </a:r>
          </a:p>
        </p:txBody>
      </p:sp>
    </p:spTree>
    <p:extLst>
      <p:ext uri="{BB962C8B-B14F-4D97-AF65-F5344CB8AC3E}">
        <p14:creationId xmlns:p14="http://schemas.microsoft.com/office/powerpoint/2010/main" val="897499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51C58-8D62-5747-D3C0-7B18A07FE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2784A0-974C-3A88-47BD-334C382F5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HTML – FINAL EXERCISE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61CEB-6FA5-786F-D289-62C88291F42B}"/>
              </a:ext>
            </a:extLst>
          </p:cNvPr>
          <p:cNvSpPr txBox="1"/>
          <p:nvPr/>
        </p:nvSpPr>
        <p:spPr>
          <a:xfrm>
            <a:off x="838200" y="1825625"/>
            <a:ext cx="113538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Content Requirements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Add at least four sample workshop participants with realistic data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Include five different workshop types (woodworking, electrical, plumbing, tile installation, painting)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Show two upcoming workshop cards with complete details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Display four inventory items with stock levels and availability status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Use appropriate form elements (text inputs, selects, textarea, email, tel, number)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r-HR" sz="2000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Deliverables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HTML file named index.html with complete workshop management system structure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README.md file explaining the project purpose and structure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GitHub repository with the complete project uploaded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Ensure the HTML validates and displays properly in modern browsers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r-HR" sz="2000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Submission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Upload your completed project to GitHub with: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Repository name: craftease-workshop-management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r-HR" sz="2000" b="1" kern="1200" dirty="0">
                <a:latin typeface="Bahnschrift SemiLight" panose="020B0502040204020203" pitchFamily="34" charset="0"/>
                <a:ea typeface="+mn-ea"/>
                <a:cs typeface="+mn-cs"/>
              </a:rPr>
              <a:t>Include all required files (HTML, README.md)</a:t>
            </a:r>
            <a:endParaRPr lang="hr-HR" sz="2000" kern="1200" dirty="0"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773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74FAC6-20A7-5CA2-A921-2A4BA34E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HOW WEBSITES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6D66C-4E2D-11C8-62E1-0C4771A9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038" y="2451861"/>
            <a:ext cx="4711535" cy="3522024"/>
          </a:xfrm>
        </p:spPr>
        <p:txBody>
          <a:bodyPr>
            <a:noAutofit/>
          </a:bodyPr>
          <a:lstStyle/>
          <a:p>
            <a:r>
              <a:rPr lang="hr-HR" sz="2000" dirty="0"/>
              <a:t> </a:t>
            </a:r>
            <a:r>
              <a:rPr lang="en-US" sz="2000" b="1" dirty="0"/>
              <a:t>HTML (Content) -</a:t>
            </a:r>
            <a:r>
              <a:rPr lang="en-US" sz="2000" dirty="0"/>
              <a:t> The structure of a web page (text, images, buttons).
</a:t>
            </a:r>
            <a:r>
              <a:rPr lang="hr-HR" sz="2000" dirty="0"/>
              <a:t> </a:t>
            </a:r>
            <a:r>
              <a:rPr lang="en-US" sz="2000" b="1" dirty="0"/>
              <a:t>CSS (Styles)</a:t>
            </a:r>
            <a:r>
              <a:rPr lang="en-US" sz="2000" dirty="0"/>
              <a:t> -  Defines the layout (colors, fonts, arrangement of elements).
</a:t>
            </a:r>
            <a:r>
              <a:rPr lang="hr-HR" sz="2000" dirty="0"/>
              <a:t> </a:t>
            </a:r>
            <a:r>
              <a:rPr lang="en-US" sz="2000" b="1" dirty="0"/>
              <a:t>JavaScript (Functionality)</a:t>
            </a:r>
            <a:r>
              <a:rPr lang="en-US" sz="2000" dirty="0"/>
              <a:t>- Adds interactivity (click events, animations, form validation).
The browser interprets and displays these files to display the web page.</a:t>
            </a:r>
          </a:p>
          <a:p>
            <a:endParaRPr lang="hr-HR" sz="2000" dirty="0"/>
          </a:p>
        </p:txBody>
      </p:sp>
      <p:pic>
        <p:nvPicPr>
          <p:cNvPr id="5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E62FBC-B832-F204-D183-0C45DBF7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08" y="2988860"/>
            <a:ext cx="5008292" cy="2516667"/>
          </a:xfrm>
          <a:prstGeom prst="rect">
            <a:avLst/>
          </a:prstGeom>
          <a:noFill/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C0E73A8-F5D8-4CC0-8E12-B53508C5F990}"/>
              </a:ext>
            </a:extLst>
          </p:cNvPr>
          <p:cNvSpPr txBox="1">
            <a:spLocks/>
          </p:cNvSpPr>
          <p:nvPr/>
        </p:nvSpPr>
        <p:spPr>
          <a:xfrm>
            <a:off x="7622793" y="5574795"/>
            <a:ext cx="2980137" cy="399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        www.appbrewery.com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1388802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1360E-9F1C-5BBC-B259-CD7F45E10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0E89DC-39A0-C91D-B661-E2A5D9EF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FINAL EXERCISE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908C9-F53D-3359-BAC1-76A6B490F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020" y="1690688"/>
            <a:ext cx="5814060" cy="51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91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0E6ACA-F5C5-E5DA-6C22-5D9EB65A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FEBA63-70E2-F3CA-1C2B-28B49FE8F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HTML and CSS: Design and Build Websites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by Jon Duckett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Learning Web Design: A Beginner’s Guide to HTML, CSS, JavaScript, and Web Graphics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by Jennifer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Niederst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Robbins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i="1" dirty="0"/>
              <a:t>Responsive Web Design with HTML5 and CSS3</a:t>
            </a:r>
            <a:r>
              <a:rPr lang="en-US" dirty="0"/>
              <a:t> by Ben Frain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i="1" dirty="0"/>
              <a:t>Learning Web Design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i="1" dirty="0"/>
              <a:t>HTML and CSS: Visual QuickStart Guide</a:t>
            </a:r>
            <a:r>
              <a:rPr lang="en-US" dirty="0"/>
              <a:t> by Elizabeth Castro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1" dirty="0"/>
              <a:t>- Head First HTML and CSS</a:t>
            </a:r>
            <a:r>
              <a:rPr lang="en-US" dirty="0"/>
              <a:t> by Elisabeth Robson and Eric Freeman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15252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670DD-10AB-70AA-18A4-9296EA99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A0FD4E-4520-02F9-79C1-A5BD75424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https://developer.mozilla.org/en-US/docs/Web/HTML</a:t>
            </a:r>
            <a:endParaRPr lang="en-US" dirty="0"/>
          </a:p>
          <a:p>
            <a:r>
              <a:rPr lang="en-US" dirty="0">
                <a:hlinkClick r:id="rId3"/>
              </a:rPr>
              <a:t>https://developer.mozilla.org/en-US/docs/Learn_web_development/Core/Structuring_content/Basic_HTML_syntax</a:t>
            </a:r>
            <a:endParaRPr lang="en-US" dirty="0"/>
          </a:p>
          <a:p>
            <a:r>
              <a:rPr lang="en-US" dirty="0">
                <a:hlinkClick r:id="rId4"/>
              </a:rPr>
              <a:t>https://developer.mozilla.org/en-US/docs/Web/HTML/Reference/Elements/title</a:t>
            </a:r>
            <a:endParaRPr lang="en-US" dirty="0"/>
          </a:p>
          <a:p>
            <a:r>
              <a:rPr lang="en-US" dirty="0">
                <a:hlinkClick r:id="rId5"/>
              </a:rPr>
              <a:t>https://www.google.com/search?q=MDN+%E2%80%93+HTML+Paragraphs&amp;ie=UTF-8</a:t>
            </a:r>
            <a:endParaRPr lang="en-US" dirty="0"/>
          </a:p>
          <a:p>
            <a:r>
              <a:rPr lang="en-US" dirty="0">
                <a:hlinkClick r:id="rId6"/>
              </a:rPr>
              <a:t>https://developer.mozilla.org/en-US/docs/Web/HTML/Reference/Elements/p</a:t>
            </a:r>
            <a:endParaRPr lang="en-US" dirty="0"/>
          </a:p>
          <a:p>
            <a:r>
              <a:rPr lang="en-US" dirty="0">
                <a:hlinkClick r:id="rId7"/>
              </a:rPr>
              <a:t>https://developer.mozilla.org/en-US/docs/Learn_web_development/Core/Structuring_content/Lists</a:t>
            </a:r>
            <a:endParaRPr lang="en-US" dirty="0"/>
          </a:p>
          <a:p>
            <a:r>
              <a:rPr lang="en-US" dirty="0">
                <a:hlinkClick r:id="rId8"/>
              </a:rPr>
              <a:t>https://www.w3schools.com/html/html_attributes.asp</a:t>
            </a:r>
            <a:endParaRPr lang="en-US" dirty="0"/>
          </a:p>
          <a:p>
            <a:r>
              <a:rPr lang="en-US" dirty="0">
                <a:hlinkClick r:id="rId9"/>
              </a:rPr>
              <a:t>https://developer.mozilla.org/en-US/docs/Learn_web_development/Core/Structuring_content/Creating_links</a:t>
            </a:r>
            <a:endParaRPr lang="en-US" dirty="0"/>
          </a:p>
          <a:p>
            <a:r>
              <a:rPr lang="en-US" dirty="0">
                <a:hlinkClick r:id="rId10"/>
              </a:rPr>
              <a:t>https://developer.mozilla.org/en-US/docs/Web/HTML/Reference/Elements/img</a:t>
            </a:r>
            <a:endParaRPr lang="en-US" dirty="0"/>
          </a:p>
          <a:p>
            <a:r>
              <a:rPr lang="en-US" dirty="0">
                <a:hlinkClick r:id="rId11"/>
              </a:rPr>
              <a:t>https://developer.mozilla.org/en-US/docs/Web/HTML/Reference/Elements/link</a:t>
            </a:r>
            <a:endParaRPr lang="en-US" dirty="0"/>
          </a:p>
          <a:p>
            <a:r>
              <a:rPr lang="hr-HR" dirty="0">
                <a:hlinkClick r:id="rId9"/>
              </a:rPr>
              <a:t>https://developer.mozilla.org/en-US/docs/Learn_web_development/Core/Structuring_content/Creating_links</a:t>
            </a:r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14104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ahnschrift SemiLight" panose="020B0502040204020203" pitchFamily="34" charset="0"/>
              </a:rPr>
              <a:t>CSS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Website </a:t>
            </a:r>
            <a:r>
              <a:rPr lang="en-US" dirty="0">
                <a:latin typeface="Bahnschrift SemiLight" panose="020B0502040204020203" pitchFamily="34" charset="0"/>
              </a:rPr>
              <a:t>stylization</a:t>
            </a:r>
          </a:p>
        </p:txBody>
      </p:sp>
    </p:spTree>
    <p:extLst>
      <p:ext uri="{BB962C8B-B14F-4D97-AF65-F5344CB8AC3E}">
        <p14:creationId xmlns:p14="http://schemas.microsoft.com/office/powerpoint/2010/main" val="366077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D607-80CA-12EE-36FE-B5235F2A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DE23B6-06B6-B6AB-4FA1-F10769E2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pic>
        <p:nvPicPr>
          <p:cNvPr id="7" name="Picture 6" descr="A diagram of a waterfall&#10;&#10;AI-generated content may be incorrect.">
            <a:extLst>
              <a:ext uri="{FF2B5EF4-FFF2-40B4-BE49-F238E27FC236}">
                <a16:creationId xmlns:a16="http://schemas.microsoft.com/office/drawing/2014/main" id="{603B6D00-BDB6-E788-47E6-FD9D5A7B10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03" r="4989" b="-1"/>
          <a:stretch/>
        </p:blipFill>
        <p:spPr>
          <a:xfrm>
            <a:off x="6988923" y="2140561"/>
            <a:ext cx="4251487" cy="3885700"/>
          </a:xfrm>
          <a:prstGeom prst="rect">
            <a:avLst/>
          </a:prstGeom>
          <a:noFill/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35FDEC7-BB16-C28F-217D-312D1F52632F}"/>
              </a:ext>
            </a:extLst>
          </p:cNvPr>
          <p:cNvSpPr txBox="1">
            <a:spLocks/>
          </p:cNvSpPr>
          <p:nvPr/>
        </p:nvSpPr>
        <p:spPr>
          <a:xfrm>
            <a:off x="462987" y="2465991"/>
            <a:ext cx="5317572" cy="3131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CSS is an acronym for Cascading Style Sheets.
💡 What do you mean by "cascading"?
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👉 Let's imagine a waterfall – water flows from one level to another.
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👉 Also, CSS styles are applied from the most general to the most specific rules.
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👉 This allows for design control and flexibility. Tables).</a:t>
            </a:r>
          </a:p>
        </p:txBody>
      </p:sp>
    </p:spTree>
    <p:extLst>
      <p:ext uri="{BB962C8B-B14F-4D97-AF65-F5344CB8AC3E}">
        <p14:creationId xmlns:p14="http://schemas.microsoft.com/office/powerpoint/2010/main" val="1767956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324A17-BA10-734E-740B-BA963856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4561686-7C66-04E0-EDCE-A414543A97E1}"/>
              </a:ext>
            </a:extLst>
          </p:cNvPr>
          <p:cNvSpPr txBox="1">
            <a:spLocks/>
          </p:cNvSpPr>
          <p:nvPr/>
        </p:nvSpPr>
        <p:spPr>
          <a:xfrm>
            <a:off x="740780" y="2425847"/>
            <a:ext cx="4932728" cy="3131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Bahnschrift SemiLight" panose="020B0502040204020203" pitchFamily="34" charset="0"/>
              </a:rPr>
              <a:t>🎨 CSS transforms plain HTML into an attractive design!
🔹 No CSS – sites are plain, black and white, and boring.</a:t>
            </a:r>
          </a:p>
          <a:p>
            <a:pPr algn="l"/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🔹 With CSS – we can change:
🎨 Colors
🔤 Fonts
🖼 Background images
📏 Arrangement and size of elements
✨ Animations and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B1AA7-BE33-A1E3-F8EF-E0DF2707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36" y="2248086"/>
            <a:ext cx="5474452" cy="37773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0671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5A260-10AF-1176-9E76-E9A36941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2EE1-1953-8526-3868-938394059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CSS‑Tricks – A Complete Guide to CSS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hlinkClick r:id="rId2"/>
              </a:rPr>
              <a:t>MDN – CSS First Steps</a:t>
            </a:r>
            <a:r>
              <a:rPr lang="en-US" dirty="0"/>
              <a:t> - </a:t>
            </a:r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34944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B1CA-B016-1C41-637B-436713992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619CFF-9188-DB2A-C890-9019BC04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-INLINE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7D863E-C9E2-DA5C-E7AB-67D2E3320E64}"/>
              </a:ext>
            </a:extLst>
          </p:cNvPr>
          <p:cNvSpPr txBox="1">
            <a:spLocks/>
          </p:cNvSpPr>
          <p:nvPr/>
        </p:nvSpPr>
        <p:spPr>
          <a:xfrm>
            <a:off x="1103890" y="2338918"/>
            <a:ext cx="6720595" cy="553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👉 Suitable when you want to quickly change the style of only one element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93714-2FD8-DC43-CF41-CB5F78FAE2BD}"/>
              </a:ext>
            </a:extLst>
          </p:cNvPr>
          <p:cNvSpPr txBox="1"/>
          <p:nvPr/>
        </p:nvSpPr>
        <p:spPr>
          <a:xfrm>
            <a:off x="1162309" y="4516465"/>
            <a:ext cx="100878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Problem with Inline CSS
🔹 Difficult to maintain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🔹 Not practical for multiple elements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🔹 It is not used often, except for quick changes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E9E88-A560-2816-8A1A-1D56969E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09" y="3429000"/>
            <a:ext cx="7702033" cy="8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35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28D4-1CC6-1CA6-1510-F83C60843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830B8F-746E-1D2F-3D96-F3BE4A74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-INTERNAL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E63D701-8B2D-FA9D-6306-B5D77E44086F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6639572" cy="553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👉 Can be used to style the entire page</a:t>
            </a:r>
            <a:endParaRPr lang="it-IT" dirty="0">
              <a:latin typeface="Bahnschrift Semi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2F7A-6B7E-B767-7FC5-A1302FE23D6A}"/>
              </a:ext>
            </a:extLst>
          </p:cNvPr>
          <p:cNvSpPr txBox="1"/>
          <p:nvPr/>
        </p:nvSpPr>
        <p:spPr>
          <a:xfrm>
            <a:off x="1116918" y="5154278"/>
            <a:ext cx="99662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Bahnschrift SemiLight" panose="020B0502040204020203" pitchFamily="34" charset="0"/>
              </a:rPr>
              <a:t>Problem with Inline CSS
🔹 If the site has multiple HTML pages, you have to repeat the styles in each file</a:t>
            </a:r>
            <a:endParaRPr lang="en-US" sz="2400" dirty="0">
              <a:latin typeface="Bahnschrift Semi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0CD5A-32CE-6160-C1AF-D7E34689C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525" y="2856493"/>
            <a:ext cx="2859759" cy="219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15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F9352-4B4E-CA17-E7D3-4F175F4E1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29F6FE-716D-8870-775F-1111E865F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-EXTERNAL CSS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03F96-0B84-DD16-93C2-5194FD687F18}"/>
              </a:ext>
            </a:extLst>
          </p:cNvPr>
          <p:cNvSpPr txBox="1"/>
          <p:nvPr/>
        </p:nvSpPr>
        <p:spPr>
          <a:xfrm>
            <a:off x="2362959" y="2354241"/>
            <a:ext cx="61428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👉 Easier maintenance – all styles in one place
👉 Multiple pages use the same CSS file.
👉 Faster loading – browsers cache CSS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BC7D6-1C2E-F87D-D050-7F4C34CE9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959" y="4587454"/>
            <a:ext cx="6387680" cy="117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0B771-6A0C-C62E-DE5F-222CD4E55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5BC1C3-3ED8-CA80-C673-BD1A8221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8CAF1-7DC7-0FAD-5B31-807BE8959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1646"/>
            <a:ext cx="4711535" cy="2868395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Unlike CSS or JavaScript, a website can only exist with an HTML file
Markup language: Similar to editorial markup in manuscripts (bold, underline, etc.)
HTML uses tags to structure content</a:t>
            </a:r>
            <a:endParaRPr lang="hr-HR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FD0D7D-5FBE-BD4B-6231-DCB33277A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189" y="5961207"/>
            <a:ext cx="3762225" cy="606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249E06-6070-81FD-1180-6B20052A5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189" y="4423143"/>
            <a:ext cx="2866456" cy="702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BBFD37-D304-568A-42E5-567C2555B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668" y="1690688"/>
            <a:ext cx="4131132" cy="2279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FB21F-8D0D-3AA3-07A9-B1F296AD8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31" y="5312149"/>
            <a:ext cx="4230775" cy="523679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1DCB7C7-D5CA-7FB2-BE2F-616DE0E6BBFA}"/>
              </a:ext>
            </a:extLst>
          </p:cNvPr>
          <p:cNvSpPr txBox="1">
            <a:spLocks/>
          </p:cNvSpPr>
          <p:nvPr/>
        </p:nvSpPr>
        <p:spPr>
          <a:xfrm>
            <a:off x="8321434" y="3989207"/>
            <a:ext cx="2980137" cy="399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 www.w3schools..com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2478181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B8685-EFAB-D154-FA0F-4DFFCC05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48DC-DDDA-F245-3513-342EA6678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3CA24-8098-649D-0A80-6C09C28A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CSS Mastery: Advanced Web Standards Solutions</a:t>
            </a:r>
            <a:r>
              <a:rPr lang="hr-HR" dirty="0"/>
              <a:t> by Andy Budd</a:t>
            </a:r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68041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7DCC2-B5B9-D378-3656-A56B63D08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397E0-95C7-B274-6561-C74BAF8F4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 – EXERCISE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56CDD-203B-9861-B945-38C776BC69F1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hr-HR" altLang="sr-Latn-RS" sz="2800" dirty="0">
                <a:latin typeface="Bahnschrift SemiLight" panose="020B0502040204020203" pitchFamily="34" charset="0"/>
              </a:rPr>
              <a:t>✅ Objective: Create a page with three links that change the color of the text using all three methods.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✅ Steps: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1️⃣ Create index.html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2️⃣ Add inline.html, internal.html and external.html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3️⃣Uses inline, internal, and external CSS to style titles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5429-C155-545F-DEB8-F913516F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86" y="3328359"/>
            <a:ext cx="5181600" cy="1345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710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3613-D665-4D93-CDCA-A50721F2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5FD825-7F55-1632-2EE3-AFDFECD8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-ELEMENT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517EB-7571-C4EB-0C64-73DD2183D534}"/>
              </a:ext>
            </a:extLst>
          </p:cNvPr>
          <p:cNvSpPr txBox="1"/>
          <p:nvPr/>
        </p:nvSpPr>
        <p:spPr>
          <a:xfrm>
            <a:off x="1116919" y="2045716"/>
            <a:ext cx="93264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💡CSS selectors allow us to select HTML elements and apply styles to them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CFE4F-DD9D-C797-B05F-E5D97228FB91}"/>
              </a:ext>
            </a:extLst>
          </p:cNvPr>
          <p:cNvGrpSpPr/>
          <p:nvPr/>
        </p:nvGrpSpPr>
        <p:grpSpPr>
          <a:xfrm>
            <a:off x="1116919" y="3231742"/>
            <a:ext cx="9663428" cy="1706450"/>
            <a:chOff x="1116919" y="2804360"/>
            <a:chExt cx="8546373" cy="1509191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E291AB57-180C-BE1D-C5AF-0485CAEECD05}"/>
                </a:ext>
              </a:extLst>
            </p:cNvPr>
            <p:cNvSpPr txBox="1">
              <a:spLocks/>
            </p:cNvSpPr>
            <p:nvPr/>
          </p:nvSpPr>
          <p:spPr>
            <a:xfrm>
              <a:off x="1116919" y="2928795"/>
              <a:ext cx="5585667" cy="55375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>
                  <a:latin typeface="Bahnschrift SemiLight" panose="020B0502040204020203" pitchFamily="34" charset="0"/>
                </a:rPr>
                <a:t>👉 Apply the style to all h1 elements and HTML files</a:t>
              </a:r>
              <a:endParaRPr lang="it-IT" dirty="0">
                <a:latin typeface="Bahnschrift SemiLight" panose="020B0502040204020203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62A91F-6FBA-2F87-CCE3-3D46B5E8F359}"/>
                </a:ext>
              </a:extLst>
            </p:cNvPr>
            <p:cNvSpPr txBox="1"/>
            <p:nvPr/>
          </p:nvSpPr>
          <p:spPr>
            <a:xfrm>
              <a:off x="1116919" y="3482554"/>
              <a:ext cx="60952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Bahnschrift SemiLight" panose="020B0502040204020203" pitchFamily="34" charset="0"/>
                </a:rPr>
                <a:t>⚠ Caution! Element selectors apply a style to all HTML elements of that type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11FCB3-6124-D120-394D-A46FED404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2175" y="2804360"/>
              <a:ext cx="2451117" cy="1249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6605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B94AC-64BE-3309-A586-AD723F193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5E30A3-57A7-BF6D-4812-DA8CB25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-CLASS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53BFC-2EFE-FD3B-0246-5D077CF5B7EF}"/>
              </a:ext>
            </a:extLst>
          </p:cNvPr>
          <p:cNvSpPr txBox="1"/>
          <p:nvPr/>
        </p:nvSpPr>
        <p:spPr>
          <a:xfrm>
            <a:off x="1116919" y="2045716"/>
            <a:ext cx="93264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💡CSS selectors allow us to select HTML elements and apply styles to them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157D9DC-9B6C-3786-FBCD-4781787A5BA5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👉 Classes are used to group multiple elements that share the same style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👉 You can add the same class to multiple elements!</a:t>
            </a:r>
            <a:endParaRPr lang="it-IT" dirty="0">
              <a:latin typeface="Bahnschrift Semi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80F96F-9B3F-03DE-FCC7-C0214577A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475" y="4602561"/>
            <a:ext cx="2517525" cy="12939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4F15EC-79B1-E5BD-5192-700655ADA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475" y="3114378"/>
            <a:ext cx="4858614" cy="102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04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C9977-D330-9BBD-9E89-784CCDE84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1F5BC-FC3F-4CC8-AF55-1C1F4A45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-ID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3DCDE61-82BE-95FB-ADA6-C5809618B790}"/>
              </a:ext>
            </a:extLst>
          </p:cNvPr>
          <p:cNvSpPr txBox="1">
            <a:spLocks/>
          </p:cNvSpPr>
          <p:nvPr/>
        </p:nvSpPr>
        <p:spPr>
          <a:xfrm>
            <a:off x="838200" y="2935296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👉 The ID is unique and is used when you want to style only one element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👉 Each ID must be unique in the HTML document!
👉 Use IDs only when really needed!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8E340-2161-C5A0-9384-E53F0522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556" y="3793718"/>
            <a:ext cx="2217510" cy="1205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F7BD7-1085-B6B7-95D1-70DEDE1A7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556" y="3061725"/>
            <a:ext cx="5834822" cy="73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5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DAD4F-79F3-419E-296A-A9999CC8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314DE5-04D8-DC03-54A9-47E7BD7F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-ATTRIBUTE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9B565BC-B9FD-5E88-1B1A-F2CF9CAA7A32}"/>
              </a:ext>
            </a:extLst>
          </p:cNvPr>
          <p:cNvSpPr txBox="1">
            <a:spLocks/>
          </p:cNvSpPr>
          <p:nvPr/>
        </p:nvSpPr>
        <p:spPr>
          <a:xfrm>
            <a:off x="977219" y="2921471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👉 With this selector, we can target HTML elements that have a specific attribute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👉 Apply the style only to &lt;input&gt; elements with type="text"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05A6B6-5781-A763-8737-7DD996F8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437" y="4477042"/>
            <a:ext cx="4030740" cy="1369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F116C-17B4-20E9-C4C4-B0D8DADF4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913" y="3007571"/>
            <a:ext cx="5918087" cy="85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21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845C0-DD34-4D1C-BB40-20202FE74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2CBE59-CF3E-5347-C78E-FB22401F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-UNIVERSAL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1B62688-16D8-DAE9-A6AA-C0458ADF6254}"/>
              </a:ext>
            </a:extLst>
          </p:cNvPr>
          <p:cNvSpPr txBox="1">
            <a:spLocks/>
          </p:cNvSpPr>
          <p:nvPr/>
        </p:nvSpPr>
        <p:spPr>
          <a:xfrm>
            <a:off x="1116919" y="30734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👉 Apply style to ALL elements in an HTML document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👉 Useful for resetting styles at the beginning of a CSS file!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8FC55-22C1-C683-2B23-0D887EB1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325" y="3331218"/>
            <a:ext cx="433947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56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4E6A9-DE2A-526D-0F61-782AAE048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CFF9-4BA5-7EFC-8470-AD554B44D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CCED0-599E-ABFF-D0B8-06357C4E7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MDN – CSS Selectors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W3Schools – CSS Selectors Reference</a:t>
            </a:r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33899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E6A8F-C208-60FF-D998-9911E8793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3823EA-B604-2E0B-7808-480DB01E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2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FC01A-CFB0-4AB1-74B7-0A7FDBDCB4C3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✅ Objective: Add colors using named colors, HEX, and RGB values.
✅ Steps:
1️⃣ Set the background-color of the page to </a:t>
            </a:r>
            <a:r>
              <a:rPr lang="en-US" altLang="sr-Latn-RS" sz="2800" dirty="0" err="1">
                <a:latin typeface="Bahnschrift SemiLight" panose="020B0502040204020203" pitchFamily="34" charset="0"/>
              </a:rPr>
              <a:t>antiquewhite</a:t>
            </a:r>
            <a:r>
              <a:rPr lang="en-US" altLang="sr-Latn-RS" sz="2800" dirty="0">
                <a:latin typeface="Bahnschrift SemiLight" panose="020B0502040204020203" pitchFamily="34" charset="0"/>
              </a:rPr>
              <a:t>.
2️⃣ Set the color to h1 using named colors.
3️⃣ Set the color for h2 using the HEX code.
4️⃣ Set background-color for h1 using HEX code.
5️⃣ Set the color for h2 using the RGB value.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62790-28C5-373A-4208-C9D9907C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85" y="2962415"/>
            <a:ext cx="4855741" cy="2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8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BBF6-5748-8A20-869F-7652CD55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0F7583-D1D8-5062-EF72-2DFDB1EC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-CHROME DEVELOPER TOOLS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EE635-CF6D-9958-C7BE-38BB68DFC2F3}"/>
              </a:ext>
            </a:extLst>
          </p:cNvPr>
          <p:cNvSpPr txBox="1"/>
          <p:nvPr/>
        </p:nvSpPr>
        <p:spPr>
          <a:xfrm>
            <a:off x="879566" y="3365657"/>
            <a:ext cx="61428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✅ Enable inspection of HTML and CSS code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✅ Detect and test CSS rules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✅ Change live styles without changing the original code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✅ Overview of automatically assigned browser styles</a:t>
            </a:r>
            <a:endParaRPr lang="en-US" sz="2000" b="1" dirty="0">
              <a:latin typeface="Bahnschrift Semi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BCFEA-B03A-79C6-FA53-FA8EE18C4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158" y="3429000"/>
            <a:ext cx="4492101" cy="18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7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88240-8026-BF31-DEE3-B029A38AC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F8DF5F-5458-0A84-2768-598A192B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</a:t>
            </a:r>
            <a:endParaRPr lang="hr-H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D70E78-5C50-8754-4A9F-8F8C0F472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268" y="3020099"/>
            <a:ext cx="5932793" cy="1999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6A6706-097B-2956-3A49-4697B5D2A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11126"/>
            <a:ext cx="4095621" cy="221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69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17E5-EDDF-A38F-CA85-016A5306D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7116ED-D27E-C0AF-AC7C-F68CCB65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-CHROME DEVELOPER TOOLS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6C805-94F6-03AF-2CBC-93B3DFAC6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158" y="3429000"/>
            <a:ext cx="4492101" cy="1875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8C4C0C-7DD0-AF34-F05F-1CDCA6EEA950}"/>
              </a:ext>
            </a:extLst>
          </p:cNvPr>
          <p:cNvSpPr txBox="1"/>
          <p:nvPr/>
        </p:nvSpPr>
        <p:spPr>
          <a:xfrm>
            <a:off x="411593" y="2627886"/>
            <a:ext cx="857249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Bahnschrift SemiLight" panose="020B0502040204020203" pitchFamily="34" charset="0"/>
              </a:rPr>
              <a:t>🔹 Method 1: Via Menu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hr-HR" sz="2000" dirty="0">
                <a:latin typeface="Bahnschrift SemiLight" panose="020B0502040204020203" pitchFamily="34" charset="0"/>
              </a:rPr>
              <a:t>1️⃣ Click on the three dots in the top right corner of Chrome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hr-HR" sz="2000" dirty="0">
                <a:latin typeface="Bahnschrift SemiLight" panose="020B0502040204020203" pitchFamily="34" charset="0"/>
              </a:rPr>
              <a:t>2️⃣ More Tools → Developer Tools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hr-HR" sz="2000" dirty="0">
                <a:latin typeface="Bahnschrift SemiLight" panose="020B0502040204020203" pitchFamily="34" charset="0"/>
              </a:rPr>
              <a:t>
🔹 Method 2: Keyboard Shortcuts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hr-HR" sz="2000" dirty="0">
                <a:latin typeface="Bahnschrift SemiLight" panose="020B0502040204020203" pitchFamily="34" charset="0"/>
              </a:rPr>
              <a:t>📌 Windows/Linux: Ctrl + Shift + I or F12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hr-HR" sz="2000" dirty="0">
                <a:latin typeface="Bahnschrift SemiLight" panose="020B0502040204020203" pitchFamily="34" charset="0"/>
              </a:rPr>
              <a:t>📌 Mac: Cmd + Option + I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hr-HR" sz="2000" dirty="0">
                <a:latin typeface="Bahnschrift SemiLight" panose="020B0502040204020203" pitchFamily="34" charset="0"/>
              </a:rPr>
              <a:t>
🔹 Method 3: Right Click (Fastest!)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hr-HR" sz="2000" dirty="0">
                <a:latin typeface="Bahnschrift SemiLight" panose="020B0502040204020203" pitchFamily="34" charset="0"/>
              </a:rPr>
              <a:t>1️⃣ Right-click on any element on the web page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hr-HR" sz="2000" dirty="0">
                <a:latin typeface="Bahnschrift SemiLight" panose="020B0502040204020203" pitchFamily="34" charset="0"/>
              </a:rPr>
              <a:t>2️⃣ Click Inspect</a:t>
            </a:r>
          </a:p>
        </p:txBody>
      </p:sp>
    </p:spTree>
    <p:extLst>
      <p:ext uri="{BB962C8B-B14F-4D97-AF65-F5344CB8AC3E}">
        <p14:creationId xmlns:p14="http://schemas.microsoft.com/office/powerpoint/2010/main" val="2370056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28909-3674-0C56-07A2-FB04FED76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4B329-4063-1DB1-DBA3-EF8CFFEC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1209B-21F4-247B-7CFB-AA139D0957D9}"/>
              </a:ext>
            </a:extLst>
          </p:cNvPr>
          <p:cNvSpPr txBox="1"/>
          <p:nvPr/>
        </p:nvSpPr>
        <p:spPr>
          <a:xfrm>
            <a:off x="668383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latin typeface="Bahnschrift SemiLight" panose="020B0502040204020203" pitchFamily="34" charset="0"/>
              </a:rPr>
              <a:t>👉 The "Computed" tab shows the final result of all applied CSS rules.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
✅ Displays all the colors, margins, fonts, and other properties of an element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✅ Ignores strikethrough rules that are not active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✅ Allows you to diagnose problems faster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
Example: If the color of the text does not appear as you expected, you can see in the Computed section which CSS rule takes precedence.</a:t>
            </a:r>
            <a:endParaRPr lang="hr-HR" sz="2000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309482-3B5E-5B5F-D315-B899F136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16003"/>
            <a:ext cx="5181600" cy="23705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7195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BD711-08CD-1048-8100-263B232D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030108-DA0F-6449-52AE-921E9AFE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3141B-7BF5-832E-5FC3-8EBF61F44748}"/>
              </a:ext>
            </a:extLst>
          </p:cNvPr>
          <p:cNvSpPr txBox="1"/>
          <p:nvPr/>
        </p:nvSpPr>
        <p:spPr>
          <a:xfrm>
            <a:off x="744881" y="2798346"/>
            <a:ext cx="657978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✅ All colors on the page (background, text, links)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✅ What fonts are used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✅ What font sizes are applied</a:t>
            </a:r>
          </a:p>
          <a:p>
            <a:r>
              <a:rPr lang="en-US" sz="2400" dirty="0">
                <a:latin typeface="Bahnschrift SemiLight" panose="020B0502040204020203" pitchFamily="34" charset="0"/>
              </a:rPr>
              <a:t>
🔍 Useful trick: If you see an interesting color on a web page, you can use CSS Overview to quickly get its code and use it in your project.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6889E-7278-E0A5-5254-501FD25E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662" y="2342446"/>
            <a:ext cx="4514329" cy="395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84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0DCA2-5A96-0222-410A-078CDB0D9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1449A-5171-6389-82FD-C05E2135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D43D6-3F91-0AD5-4435-EBC135EFD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Google Developers – Chrome </a:t>
            </a:r>
            <a:r>
              <a:rPr lang="en-US" dirty="0" err="1"/>
              <a:t>DevTools</a:t>
            </a:r>
            <a:r>
              <a:rPr lang="en-US" dirty="0"/>
              <a:t>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Chrome </a:t>
            </a:r>
            <a:r>
              <a:rPr lang="en-US" dirty="0" err="1"/>
              <a:t>DevTools</a:t>
            </a:r>
            <a:r>
              <a:rPr lang="en-US" dirty="0"/>
              <a:t> – CSS Overview Guide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Mastering Chrome </a:t>
            </a:r>
            <a:r>
              <a:rPr lang="en-US" i="1" dirty="0" err="1"/>
              <a:t>DevTools</a:t>
            </a:r>
            <a:r>
              <a:rPr lang="en-US" dirty="0"/>
              <a:t> by Jesse Cravens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Debugging with Chrome Developer Tools</a:t>
            </a:r>
            <a:r>
              <a:rPr lang="en-US" dirty="0"/>
              <a:t> (Slack Engineering blog)</a:t>
            </a:r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96246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F934E-CAAE-BDEC-75EA-375443049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BCCF80-0944-85A1-39EE-726F1EE0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BOX MODEL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303BA-1921-AA99-C80B-639D570CC0DD}"/>
              </a:ext>
            </a:extLst>
          </p:cNvPr>
          <p:cNvSpPr txBox="1"/>
          <p:nvPr/>
        </p:nvSpPr>
        <p:spPr>
          <a:xfrm>
            <a:off x="838200" y="2377185"/>
            <a:ext cx="614289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Each HTML element consists of:</a:t>
            </a:r>
          </a:p>
          <a:p>
            <a:r>
              <a:rPr lang="en-US" sz="2400" dirty="0">
                <a:latin typeface="Bahnschrift SemiLight" panose="020B0502040204020203" pitchFamily="34" charset="0"/>
              </a:rPr>
              <a:t>
</a:t>
            </a:r>
            <a:r>
              <a:rPr lang="en-US" sz="2400" b="1" dirty="0">
                <a:latin typeface="Bahnschrift SemiLight" panose="020B0502040204020203" pitchFamily="34" charset="0"/>
              </a:rPr>
              <a:t>Content</a:t>
            </a:r>
            <a:r>
              <a:rPr lang="en-US" sz="2400" dirty="0">
                <a:latin typeface="Bahnschrift SemiLight" panose="020B0502040204020203" pitchFamily="34" charset="0"/>
              </a:rPr>
              <a:t> – Text, image, paragraph, title, etc.
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b="1" dirty="0">
                <a:latin typeface="Bahnschrift SemiLight" panose="020B0502040204020203" pitchFamily="34" charset="0"/>
              </a:rPr>
              <a:t>Padding</a:t>
            </a:r>
            <a:r>
              <a:rPr lang="en-US" sz="2400" dirty="0">
                <a:latin typeface="Bahnschrift SemiLight" panose="020B0502040204020203" pitchFamily="34" charset="0"/>
              </a:rPr>
              <a:t> – Inner Spacing Between Content and Border
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b="1" dirty="0">
                <a:latin typeface="Bahnschrift SemiLight" panose="020B0502040204020203" pitchFamily="34" charset="0"/>
              </a:rPr>
              <a:t>Border</a:t>
            </a:r>
            <a:r>
              <a:rPr lang="en-US" sz="2400" dirty="0">
                <a:latin typeface="Bahnschrift SemiLight" panose="020B0502040204020203" pitchFamily="34" charset="0"/>
              </a:rPr>
              <a:t> – A line that surrounds an element
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b="1" dirty="0">
                <a:latin typeface="Bahnschrift SemiLight" panose="020B0502040204020203" pitchFamily="34" charset="0"/>
              </a:rPr>
              <a:t>Margins</a:t>
            </a:r>
            <a:r>
              <a:rPr lang="en-US" sz="2400" dirty="0">
                <a:latin typeface="Bahnschrift SemiLight" panose="020B0502040204020203" pitchFamily="34" charset="0"/>
              </a:rPr>
              <a:t> – The space between an element and other elements</a:t>
            </a:r>
            <a:endParaRPr lang="en-US" sz="2400" b="1" dirty="0">
              <a:latin typeface="Bahnschrift Semi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C8115-0353-28FB-DB65-8CC68C9E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92" y="3156903"/>
            <a:ext cx="5104775" cy="23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83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7E2BA-6C29-B8BA-CD30-4E2B3A67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17CE5-0F55-41D1-188D-725E98A3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DIV ELEMENT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733B6-B071-CCCA-73D0-C9201E2E7477}"/>
              </a:ext>
            </a:extLst>
          </p:cNvPr>
          <p:cNvSpPr txBox="1"/>
          <p:nvPr/>
        </p:nvSpPr>
        <p:spPr>
          <a:xfrm>
            <a:off x="590005" y="2887071"/>
            <a:ext cx="61428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👉 Sometimes it is necessary to group elements into "</a:t>
            </a:r>
            <a:r>
              <a:rPr lang="en-US" sz="2400" b="1" dirty="0">
                <a:latin typeface="Bahnschrift SemiLight" panose="020B0502040204020203" pitchFamily="34" charset="0"/>
              </a:rPr>
              <a:t>containers</a:t>
            </a:r>
            <a:r>
              <a:rPr lang="en-US" sz="2400" dirty="0">
                <a:latin typeface="Bahnschrift SemiLight" panose="020B0502040204020203" pitchFamily="34" charset="0"/>
              </a:rPr>
              <a:t>" to make it easier to add styles to them.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
👉 </a:t>
            </a:r>
            <a:r>
              <a:rPr lang="en-US" sz="2400" b="1" dirty="0">
                <a:latin typeface="Bahnschrift SemiLight" panose="020B0502040204020203" pitchFamily="34" charset="0"/>
              </a:rPr>
              <a:t>&lt;div&gt; </a:t>
            </a:r>
            <a:r>
              <a:rPr lang="en-US" sz="2400" dirty="0">
                <a:latin typeface="Bahnschrift SemiLight" panose="020B0502040204020203" pitchFamily="34" charset="0"/>
              </a:rPr>
              <a:t>It allows flexibility in the arrangement of elements on the page.</a:t>
            </a:r>
            <a:endParaRPr lang="en-US" sz="2400" b="1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C7837-C4E5-4344-A43D-AD2D5E75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67" y="4268196"/>
            <a:ext cx="2946679" cy="1907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DE888-2DAC-98B2-D774-D8838F0D4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267" y="2047875"/>
            <a:ext cx="548815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71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0EE60-3881-7907-64BF-AE258DCF3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D9C033-117A-A1B6-D549-4AA62933E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CASCADE AND SPECIFICITY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0F5C0A-17AB-A77D-C8AC-3C551EE7BB55}"/>
              </a:ext>
            </a:extLst>
          </p:cNvPr>
          <p:cNvSpPr txBox="1"/>
          <p:nvPr/>
        </p:nvSpPr>
        <p:spPr>
          <a:xfrm>
            <a:off x="838200" y="3148328"/>
            <a:ext cx="61428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👉A rule that is lower in the CSS file has a higher priority and can override predefined rules.</a:t>
            </a:r>
            <a:br>
              <a:rPr lang="en-US" sz="2400" dirty="0"/>
            </a:br>
            <a:r>
              <a:rPr lang="en-US" sz="2400" dirty="0"/>
              <a:t>
👉 The text &lt;li&gt; will be blue, because the second rule comes later and overruns the first.</a:t>
            </a:r>
            <a:endParaRPr lang="hr-H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12C4A-450B-0468-B4C9-238A574C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92" y="3046566"/>
            <a:ext cx="4897656" cy="1887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DB634-47F5-9654-BCCB-C09F62A0F1CC}"/>
              </a:ext>
            </a:extLst>
          </p:cNvPr>
          <p:cNvSpPr txBox="1"/>
          <p:nvPr/>
        </p:nvSpPr>
        <p:spPr>
          <a:xfrm>
            <a:off x="838200" y="1926913"/>
            <a:ext cx="93264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💡How CSS decides which style to apply when there are multiple rules for the same element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1164065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5F8EC-F882-4742-C5FC-31F648197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4A247E-9D2F-3DFC-3BFC-8305BD5F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STYLE TYPE PRIORITY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FDDDD-0574-8AEC-5F3F-9C00E3A6ADB4}"/>
              </a:ext>
            </a:extLst>
          </p:cNvPr>
          <p:cNvSpPr txBox="1"/>
          <p:nvPr/>
        </p:nvSpPr>
        <p:spPr>
          <a:xfrm>
            <a:off x="838200" y="2634981"/>
            <a:ext cx="61428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👉The CSS specificity determines which selector takes precedence. Rules with more specifics will beat less specific ones.</a:t>
            </a:r>
            <a:br>
              <a:rPr lang="en-US" sz="2400" dirty="0">
                <a:latin typeface="Bahnschrift SemiLight" panose="020B0502040204020203" pitchFamily="34" charset="0"/>
              </a:rPr>
            </a:b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1️⃣ Element selector (p, li, h1)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2️⃣ Class selector (.my-class)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3️⃣ Attribute selector ([type="text"])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4️⃣ ID selector (#moj-id)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977D3-75F9-2DF9-6CE4-CD761223D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760" y="3142100"/>
            <a:ext cx="5261157" cy="253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49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3BD78-6721-F3D9-33D4-74AB8CF76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6DF9E-4775-DE57-9809-A29D8F8C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SELECTOR SPECIFICITY PRIORITY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3F36F-C507-A554-07EE-C7835CF71089}"/>
              </a:ext>
            </a:extLst>
          </p:cNvPr>
          <p:cNvSpPr txBox="1"/>
          <p:nvPr/>
        </p:nvSpPr>
        <p:spPr>
          <a:xfrm>
            <a:off x="5944833" y="4980852"/>
            <a:ext cx="61428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👉The text will be green, as the inline style has the highest priority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77B45-F9C7-3277-3D7B-8CF0AAE2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3" y="2551955"/>
            <a:ext cx="6698988" cy="132556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3771694-ABCF-3D34-912F-6776DCE12728}"/>
              </a:ext>
            </a:extLst>
          </p:cNvPr>
          <p:cNvGrpSpPr/>
          <p:nvPr/>
        </p:nvGrpSpPr>
        <p:grpSpPr>
          <a:xfrm>
            <a:off x="6912913" y="2214936"/>
            <a:ext cx="4750315" cy="2542499"/>
            <a:chOff x="7009166" y="3060106"/>
            <a:chExt cx="4750315" cy="254249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72839B-B0C7-462E-F4B0-DF99F46D7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9166" y="3429000"/>
              <a:ext cx="4750315" cy="21736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8E52F9-F0BB-49DA-4B7A-F57707362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09166" y="3060106"/>
              <a:ext cx="4750315" cy="382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0580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F75E6-6717-4060-2D89-BD4994D6F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EA60D3-55D2-7DA4-A244-55052DDF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!important RULE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F64D1-F7A8-496B-0D07-DD11278AF779}"/>
              </a:ext>
            </a:extLst>
          </p:cNvPr>
          <p:cNvSpPr txBox="1"/>
          <p:nvPr/>
        </p:nvSpPr>
        <p:spPr>
          <a:xfrm>
            <a:off x="838200" y="1866516"/>
            <a:ext cx="61428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👉If you want to make sure that a rule always applies, use !important</a:t>
            </a:r>
          </a:p>
          <a:p>
            <a:r>
              <a:rPr lang="en-US" sz="2400" dirty="0">
                <a:latin typeface="Bahnschrift SemiLight" panose="020B0502040204020203" pitchFamily="34" charset="0"/>
              </a:rPr>
              <a:t>
Excessive use of !important can complicate the maintenance of CSS. Use it only when it's necessary.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4C1A3-3A67-8DA6-62A4-575466607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0" y="1932512"/>
            <a:ext cx="3319463" cy="3647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E14E29-2798-650C-46F5-D6F18A483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40825"/>
            <a:ext cx="6142892" cy="195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3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785D9-142B-F2D5-11E0-40707342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ACB414-97A1-E0CC-59B1-3A72780B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TITLES – EXERCISE 1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07253-3883-E695-AE15-E4FBFBBDCB3C}"/>
              </a:ext>
            </a:extLst>
          </p:cNvPr>
          <p:cNvSpPr txBox="1">
            <a:spLocks/>
          </p:cNvSpPr>
          <p:nvPr/>
        </p:nvSpPr>
        <p:spPr>
          <a:xfrm>
            <a:off x="1092288" y="3178806"/>
            <a:ext cx="4671404" cy="883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Install in VS code and use the Live Preview plugin to view changes in real-time 
Recreate image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22883-F405-E1EC-3909-4209B7581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558" y="2659679"/>
            <a:ext cx="5105932" cy="352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62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E72DE-1B77-A470-26B6-F76743627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F024-ED8F-7774-823D-771DD5E9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E544A-B2AF-1B37-C7BA-5667BB2D6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hr-HR" b="1" dirty="0"/>
              <a:t>Resources: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2"/>
              </a:rPr>
              <a:t>MDN – Cascade and Inheritance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3"/>
              </a:rPr>
              <a:t>MDN – Specificity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4"/>
              </a:rPr>
              <a:t>MDN – Using !important</a:t>
            </a:r>
            <a:endParaRPr lang="en-US" dirty="0"/>
          </a:p>
          <a:p>
            <a:r>
              <a:rPr lang="en-US" dirty="0">
                <a:hlinkClick r:id="rId5"/>
              </a:rPr>
              <a:t>MDN – The &lt;div&gt; Element</a:t>
            </a:r>
            <a:endParaRPr lang="en-US" dirty="0"/>
          </a:p>
          <a:p>
            <a:r>
              <a:rPr lang="hr-HR" i="1" dirty="0"/>
              <a:t>CSS: The Definitive Guide</a:t>
            </a:r>
            <a:r>
              <a:rPr lang="hr-HR" dirty="0"/>
              <a:t> by Eric A. Meyer (box model chapter)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39596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FE375-EB85-9CEF-94E6-4CAB13D1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C874E-F317-BD11-D284-B5CA2D8C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dirty="0"/>
              <a:t>3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C0D40-272F-F311-783E-6DE50A78F5A0}"/>
              </a:ext>
            </a:extLst>
          </p:cNvPr>
          <p:cNvSpPr txBox="1"/>
          <p:nvPr/>
        </p:nvSpPr>
        <p:spPr>
          <a:xfrm>
            <a:off x="581526" y="3737851"/>
            <a:ext cx="4283081" cy="617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👉Replicate site from image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1906D-CD7A-2AD4-691B-4DE0C6475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809" y="2951576"/>
            <a:ext cx="7008812" cy="21902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8109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70DD-DA54-5F9E-5C68-825E25DA6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6BB065-D42B-0AB2-E2A3-BA4A7374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5398E-4F6A-9EF3-34F5-AEAA87135A9B}"/>
              </a:ext>
            </a:extLst>
          </p:cNvPr>
          <p:cNvSpPr txBox="1"/>
          <p:nvPr/>
        </p:nvSpPr>
        <p:spPr>
          <a:xfrm>
            <a:off x="1657496" y="4090056"/>
            <a:ext cx="32890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👉Elements are lined up one below the other in HTML order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C8724-A29D-45EE-AD3D-68BC2CECA521}"/>
              </a:ext>
            </a:extLst>
          </p:cNvPr>
          <p:cNvSpPr txBox="1"/>
          <p:nvPr/>
        </p:nvSpPr>
        <p:spPr>
          <a:xfrm>
            <a:off x="6611103" y="4351666"/>
            <a:ext cx="54197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👉The element moves 50px to the right and 50px down, but does not affect the other elements. </a:t>
            </a:r>
          </a:p>
          <a:p>
            <a:r>
              <a:rPr lang="en-US" sz="2400" dirty="0">
                <a:latin typeface="Bahnschrift SemiLight" panose="020B0502040204020203" pitchFamily="34" charset="0"/>
              </a:rPr>
              <a:t>
👉 It doesn't move in relation to other elements, only to its original position.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2E90A-261B-208E-D15D-CFE66AEF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2726002"/>
            <a:ext cx="2828170" cy="1200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39E29-DF09-56C6-B5DE-4E61FBA2D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03" y="2690806"/>
            <a:ext cx="2585148" cy="1452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75E2E0-028D-2D0D-F201-E84F2F5686EF}"/>
              </a:ext>
            </a:extLst>
          </p:cNvPr>
          <p:cNvSpPr txBox="1"/>
          <p:nvPr/>
        </p:nvSpPr>
        <p:spPr>
          <a:xfrm>
            <a:off x="1657496" y="2100611"/>
            <a:ext cx="22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Static (default)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BA1ED-2C26-40CE-C885-3C9534806BDD}"/>
              </a:ext>
            </a:extLst>
          </p:cNvPr>
          <p:cNvSpPr txBox="1"/>
          <p:nvPr/>
        </p:nvSpPr>
        <p:spPr>
          <a:xfrm>
            <a:off x="6611103" y="2100610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Relative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383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EF038-C365-622D-0F54-6BC7749F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ABBF0A-17F3-2C03-57FE-880853B7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DAA05-E2FA-AD4F-65A8-6F54F3EFC599}"/>
              </a:ext>
            </a:extLst>
          </p:cNvPr>
          <p:cNvSpPr txBox="1"/>
          <p:nvPr/>
        </p:nvSpPr>
        <p:spPr>
          <a:xfrm>
            <a:off x="238191" y="4090056"/>
            <a:ext cx="58578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👉 An element moves relative to its nearest parent, which has </a:t>
            </a:r>
            <a:r>
              <a:rPr lang="en-US" sz="2000" dirty="0" err="1">
                <a:latin typeface="Bahnschrift SemiLight" panose="020B0502040204020203" pitchFamily="34" charset="0"/>
              </a:rPr>
              <a:t>position:relative</a:t>
            </a:r>
            <a:r>
              <a:rPr lang="en-US" sz="2000" dirty="0">
                <a:latin typeface="Bahnschrift SemiLight" panose="020B0502040204020203" pitchFamily="34" charset="0"/>
              </a:rPr>
              <a:t>
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👉 If neither parent has a </a:t>
            </a:r>
            <a:r>
              <a:rPr lang="en-US" sz="2000" dirty="0" err="1">
                <a:latin typeface="Bahnschrift SemiLight" panose="020B0502040204020203" pitchFamily="34" charset="0"/>
              </a:rPr>
              <a:t>postion</a:t>
            </a:r>
            <a:r>
              <a:rPr lang="en-US" sz="2000" dirty="0">
                <a:latin typeface="Bahnschrift SemiLight" panose="020B0502040204020203" pitchFamily="34" charset="0"/>
              </a:rPr>
              <a:t> set, then it is positioned towards the upper left corner.
👉 Key problem with absolute: An element goes out of the normal flow of the document, so the other elements behave as if it doesn't exist.</a:t>
            </a:r>
            <a:endParaRPr lang="en-US" sz="2000" b="1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DEC27-01F1-E7FB-48ED-370507D5101F}"/>
              </a:ext>
            </a:extLst>
          </p:cNvPr>
          <p:cNvSpPr txBox="1"/>
          <p:nvPr/>
        </p:nvSpPr>
        <p:spPr>
          <a:xfrm>
            <a:off x="6611103" y="4351666"/>
            <a:ext cx="54459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👉 The element remains in the same place on the screen, even when the user scrolls.
👉 It is used for navigation, back to top buttons, chat windows,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BBE22-62AB-4BEA-D3BF-487C9F111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2667588"/>
            <a:ext cx="2965804" cy="1258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69972-5339-97B5-A8D1-30CA1307E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341" y="2622897"/>
            <a:ext cx="2611274" cy="1467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63178B-FECA-79A3-2788-5A740C4149CA}"/>
              </a:ext>
            </a:extLst>
          </p:cNvPr>
          <p:cNvSpPr txBox="1"/>
          <p:nvPr/>
        </p:nvSpPr>
        <p:spPr>
          <a:xfrm>
            <a:off x="1657496" y="1999180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Absolute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356F8-CC4D-88BB-6EDC-167195F54695}"/>
              </a:ext>
            </a:extLst>
          </p:cNvPr>
          <p:cNvSpPr txBox="1"/>
          <p:nvPr/>
        </p:nvSpPr>
        <p:spPr>
          <a:xfrm>
            <a:off x="6627341" y="199917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Fixed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0606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4AA03-6DDF-A3B8-1935-EC0890E6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1FDBE-9B1C-2F8A-E3F5-349A6A8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45B5A-2C40-48AE-5ADF-87C2183630A3}"/>
              </a:ext>
            </a:extLst>
          </p:cNvPr>
          <p:cNvSpPr txBox="1"/>
          <p:nvPr/>
        </p:nvSpPr>
        <p:spPr>
          <a:xfrm>
            <a:off x="1609369" y="4881869"/>
            <a:ext cx="73909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👉 The z-index determines which element goes above which in the "third dimension" (Z-axis).
👉 The higher the value of → element goes above the others.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1BD61-36DF-E219-A997-52D6B9A7778D}"/>
              </a:ext>
            </a:extLst>
          </p:cNvPr>
          <p:cNvSpPr txBox="1"/>
          <p:nvPr/>
        </p:nvSpPr>
        <p:spPr>
          <a:xfrm>
            <a:off x="1762950" y="1952628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Z-index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F3328-9775-E8AE-2D22-865B409F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2622581"/>
            <a:ext cx="4703164" cy="201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04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7739B-4D08-3862-74CA-7145DDC7F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B66A6-1E36-4934-0C48-C9370A3C1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A89A1-19A5-0503-6E8F-6041C27D9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2"/>
              </a:rPr>
              <a:t>MDN – CSS Positioning</a:t>
            </a:r>
            <a:endParaRPr lang="en-US" dirty="0"/>
          </a:p>
          <a:p>
            <a:r>
              <a:rPr lang="en-US" dirty="0">
                <a:hlinkClick r:id="rId3"/>
              </a:rPr>
              <a:t>Frontend Mentor Challenges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4"/>
              </a:rPr>
              <a:t>MDN – Z‑Index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CSS Secrets</a:t>
            </a:r>
            <a:r>
              <a:rPr lang="hr-HR" dirty="0"/>
              <a:t> by Lea Verou (positioning techniques)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i="1" dirty="0"/>
              <a:t>CSS Mastery</a:t>
            </a:r>
            <a:r>
              <a:rPr lang="hr-HR" dirty="0"/>
              <a:t> by Andy Budd</a:t>
            </a:r>
          </a:p>
        </p:txBody>
      </p:sp>
    </p:spTree>
    <p:extLst>
      <p:ext uri="{BB962C8B-B14F-4D97-AF65-F5344CB8AC3E}">
        <p14:creationId xmlns:p14="http://schemas.microsoft.com/office/powerpoint/2010/main" val="820325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16C9F-ECE4-2E89-AE72-868C2F183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82366-8A64-31CC-10DD-6ED3C3C7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4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42C0E-4C7A-F02B-9B74-340BDD094D4D}"/>
              </a:ext>
            </a:extLst>
          </p:cNvPr>
          <p:cNvSpPr txBox="1"/>
          <p:nvPr/>
        </p:nvSpPr>
        <p:spPr>
          <a:xfrm>
            <a:off x="581526" y="2889251"/>
            <a:ext cx="4822323" cy="12255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👉Replicate site from image
👉 Read and go through the exercises at W3 schools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47A6EE-55FA-0735-5B4E-C012FE52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10" y="2068734"/>
            <a:ext cx="5481190" cy="39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14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C71FB-F4BA-0E07-44F9-BE1688D17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5B35F1-CC8B-524A-F14B-4B0EF28D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0BC74B-6E4A-8301-CBF4-2BA4774271FA}"/>
              </a:ext>
            </a:extLst>
          </p:cNvPr>
          <p:cNvSpPr txBox="1"/>
          <p:nvPr/>
        </p:nvSpPr>
        <p:spPr>
          <a:xfrm>
            <a:off x="929725" y="4614687"/>
            <a:ext cx="447838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👉 By default, some HTML elements occupy the entire width of the page, even if their content is not wide.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👉 Examples: &lt;p&gt;, &lt;div&gt;, &lt;h1&gt;, &lt;section&gt;, &lt;article&gt;, &lt;footer&gt;.</a:t>
            </a:r>
            <a:endParaRPr lang="en-US" sz="2000" b="1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ECD47-332C-30CB-07BC-965758855C20}"/>
              </a:ext>
            </a:extLst>
          </p:cNvPr>
          <p:cNvSpPr txBox="1"/>
          <p:nvPr/>
        </p:nvSpPr>
        <p:spPr>
          <a:xfrm>
            <a:off x="6595424" y="4614687"/>
            <a:ext cx="544853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👉 These elements only take up as much space as they need.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👉 We cannot set their width (</a:t>
            </a:r>
            <a:r>
              <a:rPr lang="en-US" sz="2000" dirty="0" err="1">
                <a:latin typeface="Bahnschrift SemiLight" panose="020B0502040204020203" pitchFamily="34" charset="0"/>
              </a:rPr>
              <a:t>widght</a:t>
            </a:r>
            <a:r>
              <a:rPr lang="en-US" sz="2000" dirty="0">
                <a:latin typeface="Bahnschrift SemiLight" panose="020B0502040204020203" pitchFamily="34" charset="0"/>
              </a:rPr>
              <a:t>) or height (height).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👉 Examples: &lt;span&gt;, &lt;a&gt;, &lt;strong&gt;, &lt;</a:t>
            </a:r>
            <a:r>
              <a:rPr lang="en-US" sz="2000" dirty="0" err="1">
                <a:latin typeface="Bahnschrift SemiLight" panose="020B0502040204020203" pitchFamily="34" charset="0"/>
              </a:rPr>
              <a:t>em</a:t>
            </a:r>
            <a:r>
              <a:rPr lang="en-US" sz="2000" dirty="0">
                <a:latin typeface="Bahnschrift SemiLight" panose="020B0502040204020203" pitchFamily="34" charset="0"/>
              </a:rPr>
              <a:t>&gt;.
👉 The elements will stand next to each other and ignore the width and height.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003F8-1E31-2905-81B5-17DC9D730745}"/>
              </a:ext>
            </a:extLst>
          </p:cNvPr>
          <p:cNvSpPr txBox="1"/>
          <p:nvPr/>
        </p:nvSpPr>
        <p:spPr>
          <a:xfrm>
            <a:off x="1831148" y="2090475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Block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298578-C35A-011C-282C-8D01F05ED35D}"/>
              </a:ext>
            </a:extLst>
          </p:cNvPr>
          <p:cNvSpPr txBox="1"/>
          <p:nvPr/>
        </p:nvSpPr>
        <p:spPr>
          <a:xfrm>
            <a:off x="6595424" y="2081991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Inline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65B954-B9FA-471C-375C-82599279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08" y="2518372"/>
            <a:ext cx="3941140" cy="19647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6CA141-ADDE-E91E-5DA3-8A52206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148" y="2518372"/>
            <a:ext cx="2675538" cy="182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083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AD22-36DE-30A8-D025-1A51CC370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23A23-C398-4930-846E-88A8C749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20945-4364-9627-EB98-6F8EDBC20A0D}"/>
              </a:ext>
            </a:extLst>
          </p:cNvPr>
          <p:cNvSpPr txBox="1"/>
          <p:nvPr/>
        </p:nvSpPr>
        <p:spPr>
          <a:xfrm>
            <a:off x="838200" y="4483129"/>
            <a:ext cx="55103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👉 It combines the characteristics of block and inline elements.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👉 It can have width and height, but does not move to a new row if there is enough space.
👉 The elements will remain in the same row, but now we can adjust the width and height.</a:t>
            </a:r>
            <a:endParaRPr lang="en-US" sz="2000" b="1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5E65A3-2C8A-3D73-1FBA-C8E40BB5501E}"/>
              </a:ext>
            </a:extLst>
          </p:cNvPr>
          <p:cNvSpPr txBox="1"/>
          <p:nvPr/>
        </p:nvSpPr>
        <p:spPr>
          <a:xfrm>
            <a:off x="6364316" y="4303455"/>
            <a:ext cx="551034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👉 It hides the element completely – as if it were not in HTML!
👉 It doesn't even take up space on the schedule.
📌 It is used for:	
Hide the menu until the user clicks the button.
Removal of elements on the mobile versions of the site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55BB5-7CDB-DAA2-45B6-C175C54D7771}"/>
              </a:ext>
            </a:extLst>
          </p:cNvPr>
          <p:cNvSpPr txBox="1"/>
          <p:nvPr/>
        </p:nvSpPr>
        <p:spPr>
          <a:xfrm>
            <a:off x="639869" y="1991668"/>
            <a:ext cx="7238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Inline block – best from both worlds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39651-948A-1C29-4A64-B36BB9B96C9B}"/>
              </a:ext>
            </a:extLst>
          </p:cNvPr>
          <p:cNvSpPr txBox="1"/>
          <p:nvPr/>
        </p:nvSpPr>
        <p:spPr>
          <a:xfrm>
            <a:off x="6513724" y="2017501"/>
            <a:ext cx="4840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None – hiding elements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0F9A7-D7D5-462A-7EC0-3EA33BD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75" y="2510260"/>
            <a:ext cx="2895421" cy="1837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BCB44-0A8A-C7DE-023A-8B59266A7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824" y="2580427"/>
            <a:ext cx="3328325" cy="154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434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FB84E-95B0-D640-D1D5-E08CD46AD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9D6B7-251B-D881-97E5-522E086FB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B7F3-E37F-8F0E-ED28-28E16494C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2"/>
              </a:rPr>
              <a:t>MDN – Display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08656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187E1-0B7C-487C-E6E5-70DC2C96E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8F069-AA21-560E-A735-8B49010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476035-26A3-602E-043D-08DBB1BAFB35}"/>
              </a:ext>
            </a:extLst>
          </p:cNvPr>
          <p:cNvGrpSpPr/>
          <p:nvPr/>
        </p:nvGrpSpPr>
        <p:grpSpPr>
          <a:xfrm>
            <a:off x="715600" y="3050909"/>
            <a:ext cx="9668060" cy="2959379"/>
            <a:chOff x="1825943" y="3004756"/>
            <a:chExt cx="7854360" cy="2404208"/>
          </a:xfrm>
        </p:grpSpPr>
        <p:sp>
          <p:nvSpPr>
            <p:cNvPr id="6" name="Content Placeholder 1">
              <a:extLst>
                <a:ext uri="{FF2B5EF4-FFF2-40B4-BE49-F238E27FC236}">
                  <a16:creationId xmlns:a16="http://schemas.microsoft.com/office/drawing/2014/main" id="{A92AAB5B-6A24-3DAF-327B-73FAAC746B31}"/>
                </a:ext>
              </a:extLst>
            </p:cNvPr>
            <p:cNvSpPr txBox="1">
              <a:spLocks/>
            </p:cNvSpPr>
            <p:nvPr/>
          </p:nvSpPr>
          <p:spPr>
            <a:xfrm>
              <a:off x="6652653" y="4525846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>
                  <a:latin typeface="Bahnschrift SemiLight" panose="020B0502040204020203" pitchFamily="34" charset="0"/>
                </a:rPr>
                <a:t>It is used when the order is not important (e.g. shopping list).</a:t>
              </a:r>
              <a:endParaRPr lang="hr-HR" dirty="0">
                <a:latin typeface="Bahnschrift SemiLight" panose="020B05020402040202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90002A5-C998-0A0C-3A4B-E0D5BBEFF6B3}"/>
                </a:ext>
              </a:extLst>
            </p:cNvPr>
            <p:cNvGrpSpPr/>
            <p:nvPr/>
          </p:nvGrpSpPr>
          <p:grpSpPr>
            <a:xfrm>
              <a:off x="1825943" y="3004756"/>
              <a:ext cx="2806668" cy="1181100"/>
              <a:chOff x="1870547" y="4397637"/>
              <a:chExt cx="2806668" cy="11811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65D34D0-5CA3-6FA0-0361-077643D61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2790" y="4516699"/>
                <a:ext cx="1114425" cy="94297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C792B4-E791-5DF3-2531-1DDD91703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0547" y="4397637"/>
                <a:ext cx="1590675" cy="11811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4E454B4-865F-1B12-0681-41A73CF91454}"/>
                </a:ext>
              </a:extLst>
            </p:cNvPr>
            <p:cNvGrpSpPr/>
            <p:nvPr/>
          </p:nvGrpSpPr>
          <p:grpSpPr>
            <a:xfrm>
              <a:off x="6889967" y="3004756"/>
              <a:ext cx="2790336" cy="1143000"/>
              <a:chOff x="6096000" y="4319764"/>
              <a:chExt cx="2790336" cy="1143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888BD6B-0E51-AA23-FFD4-BB3E3350A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4319764"/>
                <a:ext cx="1676400" cy="1143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C05BC1F-8A6F-90D4-97FD-F7C47A440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62411" y="4434064"/>
                <a:ext cx="923925" cy="914400"/>
              </a:xfrm>
              <a:prstGeom prst="rect">
                <a:avLst/>
              </a:prstGeom>
            </p:spPr>
          </p:pic>
        </p:grpSp>
        <p:sp>
          <p:nvSpPr>
            <p:cNvPr id="19" name="Content Placeholder 1">
              <a:extLst>
                <a:ext uri="{FF2B5EF4-FFF2-40B4-BE49-F238E27FC236}">
                  <a16:creationId xmlns:a16="http://schemas.microsoft.com/office/drawing/2014/main" id="{C65B0445-FB98-4987-3A26-79B4064A7638}"/>
                </a:ext>
              </a:extLst>
            </p:cNvPr>
            <p:cNvSpPr txBox="1">
              <a:spLocks/>
            </p:cNvSpPr>
            <p:nvPr/>
          </p:nvSpPr>
          <p:spPr>
            <a:xfrm>
              <a:off x="1871753" y="4525847"/>
              <a:ext cx="2678688" cy="88311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>
                  <a:latin typeface="Bahnschrift SemiLight" panose="020B0502040204020203" pitchFamily="34" charset="0"/>
                </a:rPr>
                <a:t>It is used when the order is not important (e.g. shopping list).</a:t>
              </a:r>
              <a:endParaRPr lang="hr-HR" dirty="0">
                <a:latin typeface="Bahnschrift SemiLight" panose="020B0502040204020203" pitchFamily="34" charset="0"/>
              </a:endParaRPr>
            </a:p>
          </p:txBody>
        </p:sp>
      </p:grp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4EFBAA2D-F99C-0CC7-8AD1-1F4BCA8105B9}"/>
              </a:ext>
            </a:extLst>
          </p:cNvPr>
          <p:cNvSpPr txBox="1">
            <a:spLocks/>
          </p:cNvSpPr>
          <p:nvPr/>
        </p:nvSpPr>
        <p:spPr>
          <a:xfrm>
            <a:off x="1322615" y="2332154"/>
            <a:ext cx="2142608" cy="6726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Unordered list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9DE9AC6E-4F94-162F-998C-D6943ADF4F91}"/>
              </a:ext>
            </a:extLst>
          </p:cNvPr>
          <p:cNvSpPr txBox="1">
            <a:spLocks/>
          </p:cNvSpPr>
          <p:nvPr/>
        </p:nvSpPr>
        <p:spPr>
          <a:xfrm>
            <a:off x="6826893" y="2332154"/>
            <a:ext cx="2510510" cy="718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Ordered list</a:t>
            </a:r>
            <a:endParaRPr lang="hr-HR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754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B9ECE-6D52-5A6C-B779-DF50E8B93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88F43A-6417-8B9A-4CA8-311526F7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dirty="0"/>
              <a:t>5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7D26C-B075-6EB9-636B-979471C1565E}"/>
              </a:ext>
            </a:extLst>
          </p:cNvPr>
          <p:cNvSpPr txBox="1"/>
          <p:nvPr/>
        </p:nvSpPr>
        <p:spPr>
          <a:xfrm>
            <a:off x="581527" y="3737851"/>
            <a:ext cx="4070684" cy="1138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👉Adjust the display so that the three squares stand in the same row.
👉 Adjust the display so that all the squares stand one below the other.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1D37F-29E1-079F-3465-10A02DEA7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73" y="2937608"/>
            <a:ext cx="4293433" cy="197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536BAA-A5DA-E01E-5EAF-EFB4CB6C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444" y="2257620"/>
            <a:ext cx="1732312" cy="33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5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6106-1699-0791-A902-A71291C92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1C4506-05F1-61E1-7CC4-5F35B42F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FLOAT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B1CF9-8CF6-056D-030E-31438791F136}"/>
              </a:ext>
            </a:extLst>
          </p:cNvPr>
          <p:cNvSpPr txBox="1"/>
          <p:nvPr/>
        </p:nvSpPr>
        <p:spPr>
          <a:xfrm>
            <a:off x="1554064" y="3704621"/>
            <a:ext cx="328900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👉 Float allows us to wrap text around elements, such as images, and create designs with "floating" blocks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C15DB-0B2B-1CA3-DEC0-06197F2E5E90}"/>
              </a:ext>
            </a:extLst>
          </p:cNvPr>
          <p:cNvSpPr txBox="1"/>
          <p:nvPr/>
        </p:nvSpPr>
        <p:spPr>
          <a:xfrm>
            <a:off x="6704433" y="4134755"/>
            <a:ext cx="328900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After elements that use float, sometimes it is necessary to clean the floating effect.</a:t>
            </a:r>
            <a:br>
              <a:rPr lang="en-US" sz="2000" dirty="0">
                <a:latin typeface="Bahnschrift SemiLight" panose="020B0502040204020203" pitchFamily="34" charset="0"/>
              </a:rPr>
            </a:b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👉 We use clear: both; to ensure that the elements underneath are not stuck.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8AE0-0236-E49E-77EA-5C5316F6ED0B}"/>
              </a:ext>
            </a:extLst>
          </p:cNvPr>
          <p:cNvSpPr txBox="1"/>
          <p:nvPr/>
        </p:nvSpPr>
        <p:spPr>
          <a:xfrm>
            <a:off x="1554064" y="5412028"/>
            <a:ext cx="38684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Bahnschrift SemiLight" panose="020B0502040204020203" pitchFamily="34" charset="0"/>
              </a:rPr>
              <a:t>⚠️ Float is best for:
✅ Wrap text around a picture 🖼️
✅ Simple Floating Elements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8D7C8-3D07-8A59-CB17-D2997CB3D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803" y="2059493"/>
            <a:ext cx="2759008" cy="1517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D14FF-DFC1-F76C-8300-7595E6168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433" y="2071365"/>
            <a:ext cx="2538397" cy="17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952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5297D-3559-16A7-9FDC-F2FFABFB7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D03979-F264-0EFC-D6A6-EF5CF0ECC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FLOAT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F168-BFB9-CC84-CBF2-A66A850C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474" y="2680721"/>
            <a:ext cx="1909497" cy="3434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E52441-115C-1F76-A434-213224A31080}"/>
              </a:ext>
            </a:extLst>
          </p:cNvPr>
          <p:cNvSpPr txBox="1"/>
          <p:nvPr/>
        </p:nvSpPr>
        <p:spPr>
          <a:xfrm>
            <a:off x="1726095" y="4777540"/>
            <a:ext cx="38684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🚫 Float is NOT a recommended technique for complex layouts.
✔ Better to use Flexbox and CSS Grid.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3B9DB-E931-C6E3-121F-8677A5C66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282" y="2189066"/>
            <a:ext cx="1909497" cy="2479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46785-BF98-380F-C39A-756AB6C955B5}"/>
              </a:ext>
            </a:extLst>
          </p:cNvPr>
          <p:cNvSpPr txBox="1"/>
          <p:nvPr/>
        </p:nvSpPr>
        <p:spPr>
          <a:xfrm>
            <a:off x="1865721" y="1806230"/>
            <a:ext cx="208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Good practice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9D0A6-A5AF-813F-12D6-15E249750E2E}"/>
              </a:ext>
            </a:extLst>
          </p:cNvPr>
          <p:cNvSpPr txBox="1"/>
          <p:nvPr/>
        </p:nvSpPr>
        <p:spPr>
          <a:xfrm>
            <a:off x="7190636" y="1806230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Bad practice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2119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9A8DD-3D3E-2A0A-676D-CE995541B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C4C2-2CBE-14F8-DA75-C57FBF85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E6424-1C8A-8175-FE03-A461C8BB3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MDN – Float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CSS‑Tricks – A Complete Guide to Floats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Learning Web Design</a:t>
            </a:r>
            <a:r>
              <a:rPr lang="en-US" dirty="0"/>
              <a:t> by Jennifer </a:t>
            </a:r>
            <a:r>
              <a:rPr lang="en-US" dirty="0" err="1"/>
              <a:t>Niederst</a:t>
            </a:r>
            <a:r>
              <a:rPr lang="en-US" dirty="0"/>
              <a:t> Robbins (float chapter)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Responsive Web Design</a:t>
            </a:r>
            <a:r>
              <a:rPr lang="en-US" dirty="0"/>
              <a:t> by Ethan Marcotte</a:t>
            </a:r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9059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C11F-3B4B-5859-0C3B-C210CDF5C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0FDF94-80CB-D8AE-E3B6-C80A4391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6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F70B7-F72E-AD28-3D78-05068AEE0E53}"/>
              </a:ext>
            </a:extLst>
          </p:cNvPr>
          <p:cNvSpPr txBox="1"/>
          <p:nvPr/>
        </p:nvSpPr>
        <p:spPr>
          <a:xfrm>
            <a:off x="686030" y="2859525"/>
            <a:ext cx="4070684" cy="1138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400" dirty="0">
                <a:latin typeface="Bahnschrift SemiLight" panose="020B0502040204020203" pitchFamily="34" charset="0"/>
              </a:rPr>
              <a:t>👉Adjust the display so that the three squares stand in the same row.
👉 Adjust the display so that all the squares stand one below the other.</a:t>
            </a:r>
            <a:endParaRPr kumimoji="0" lang="hr-HR" altLang="sr-Latn-RS" sz="24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8E5BDF-3127-15F1-270D-7B74E9B52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33" y="3558006"/>
            <a:ext cx="6725094" cy="11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19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D6A7-FA6C-7F20-1D74-F1FF8B10B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D49B5-BD9C-A5B4-D16E-55F86E3E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RESPONSIVNESS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6D3C9-F4F7-2CA9-DACD-3CB73F99B5DC}"/>
              </a:ext>
            </a:extLst>
          </p:cNvPr>
          <p:cNvSpPr txBox="1"/>
          <p:nvPr/>
        </p:nvSpPr>
        <p:spPr>
          <a:xfrm>
            <a:off x="6421034" y="1638988"/>
            <a:ext cx="1075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Flexbox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9B218F-7D27-97E0-46A9-66B648AFE30F}"/>
              </a:ext>
            </a:extLst>
          </p:cNvPr>
          <p:cNvSpPr txBox="1"/>
          <p:nvPr/>
        </p:nvSpPr>
        <p:spPr>
          <a:xfrm>
            <a:off x="1084623" y="1618882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CSS Grid</a:t>
            </a:r>
            <a:endParaRPr lang="hr-HR" sz="2000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4B7BD-326E-4129-49CF-55C6EA4DF992}"/>
              </a:ext>
            </a:extLst>
          </p:cNvPr>
          <p:cNvSpPr txBox="1"/>
          <p:nvPr/>
        </p:nvSpPr>
        <p:spPr>
          <a:xfrm>
            <a:off x="1084623" y="4521031"/>
            <a:ext cx="38684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000" dirty="0">
                <a:latin typeface="Bahnschrift SemiLight" panose="020B0502040204020203" pitchFamily="34" charset="0"/>
              </a:rPr>
              <a:t>💻 Desktop → Two columns</a:t>
            </a:r>
            <a:br>
              <a:rPr lang="hr-HR" sz="2000" dirty="0">
                <a:latin typeface="Bahnschrift SemiLight" panose="020B0502040204020203" pitchFamily="34" charset="0"/>
              </a:rPr>
            </a:br>
            <a:r>
              <a:rPr lang="hr-HR" sz="2000" dirty="0">
                <a:latin typeface="Bahnschrift SemiLight" panose="020B0502040204020203" pitchFamily="34" charset="0"/>
              </a:rPr>
              <a:t>📱 Mobile → Single Column</a:t>
            </a:r>
            <a:endParaRPr lang="en-US" sz="2000" dirty="0">
              <a:latin typeface="Bahnschrift Semi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B2D47-5524-E5EA-42A6-6084421C9663}"/>
              </a:ext>
            </a:extLst>
          </p:cNvPr>
          <p:cNvSpPr txBox="1"/>
          <p:nvPr/>
        </p:nvSpPr>
        <p:spPr>
          <a:xfrm>
            <a:off x="1084623" y="5222054"/>
            <a:ext cx="38684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👉 It allows you to create complex layouts using rows and columns.
👉 CSS Grid is powerful for complex layouts and allows us to easily control the widths and heights of elements.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50667-3916-08B3-48F1-78D2C618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641" y="2152353"/>
            <a:ext cx="4276725" cy="2305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42AEB-FF1F-0870-E8D1-45914B154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034" y="2136834"/>
            <a:ext cx="5029200" cy="224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A5135-D7A7-8213-4FFE-9B6ECADC1AF8}"/>
              </a:ext>
            </a:extLst>
          </p:cNvPr>
          <p:cNvSpPr txBox="1"/>
          <p:nvPr/>
        </p:nvSpPr>
        <p:spPr>
          <a:xfrm>
            <a:off x="6427352" y="4521031"/>
            <a:ext cx="38684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💻 Desktop → Elements are OK (horizontal)</a:t>
            </a:r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📱 Mobile → Elements are stacked vertically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708B58-BA7F-8707-7DD7-DB1171143BBF}"/>
              </a:ext>
            </a:extLst>
          </p:cNvPr>
          <p:cNvSpPr txBox="1"/>
          <p:nvPr/>
        </p:nvSpPr>
        <p:spPr>
          <a:xfrm>
            <a:off x="6421034" y="5782396"/>
            <a:ext cx="52512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Bahnschrift SemiLight" panose="020B0502040204020203" pitchFamily="34" charset="0"/>
              </a:rPr>
              <a:t>👉 Flexbox is great for navigation menus, buttons, and in-line arrangement of elements.</a:t>
            </a:r>
          </a:p>
        </p:txBody>
      </p:sp>
    </p:spTree>
    <p:extLst>
      <p:ext uri="{BB962C8B-B14F-4D97-AF65-F5344CB8AC3E}">
        <p14:creationId xmlns:p14="http://schemas.microsoft.com/office/powerpoint/2010/main" val="827202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B1C67-9BDC-2ACB-0D5E-033D86334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B894DB-206E-BAA4-176C-E2C77ECB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RESPONSIVNESS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B68B8-317C-B4C8-E719-944FDC5297FF}"/>
              </a:ext>
            </a:extLst>
          </p:cNvPr>
          <p:cNvSpPr txBox="1"/>
          <p:nvPr/>
        </p:nvSpPr>
        <p:spPr>
          <a:xfrm>
            <a:off x="7415049" y="2034618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Alternatives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6B52E-FE6D-7500-1924-7230D00FED8F}"/>
              </a:ext>
            </a:extLst>
          </p:cNvPr>
          <p:cNvSpPr txBox="1"/>
          <p:nvPr/>
        </p:nvSpPr>
        <p:spPr>
          <a:xfrm>
            <a:off x="1212766" y="2005527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Bootstrap</a:t>
            </a:r>
            <a:endParaRPr lang="hr-HR" sz="2400" dirty="0">
              <a:latin typeface="Bahnschrift Semi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D1E61-6BDB-95F9-96E6-38F9169DFEBD}"/>
              </a:ext>
            </a:extLst>
          </p:cNvPr>
          <p:cNvSpPr txBox="1"/>
          <p:nvPr/>
        </p:nvSpPr>
        <p:spPr>
          <a:xfrm>
            <a:off x="857301" y="4390809"/>
            <a:ext cx="57285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💻 Desktop → 2 columns (50% - 50%)</a:t>
            </a:r>
            <a:br>
              <a:rPr lang="en-US" sz="2400" dirty="0">
                <a:latin typeface="Bahnschrift SemiLight" panose="020B0502040204020203" pitchFamily="34" charset="0"/>
              </a:rPr>
            </a:br>
            <a:r>
              <a:rPr lang="en-US" sz="2400" dirty="0">
                <a:latin typeface="Bahnschrift SemiLight" panose="020B0502040204020203" pitchFamily="34" charset="0"/>
              </a:rPr>
              <a:t>📱 Mobile → Automatically moves to 1 column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11D5C-E972-034B-FC06-2AB7E657D365}"/>
              </a:ext>
            </a:extLst>
          </p:cNvPr>
          <p:cNvSpPr txBox="1"/>
          <p:nvPr/>
        </p:nvSpPr>
        <p:spPr>
          <a:xfrm>
            <a:off x="761703" y="5657671"/>
            <a:ext cx="78316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👉 Bootstrap provides ready-made styles and predefined classes for a simple design without a lot of coding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A4F1E-9E46-5C4B-7625-68783C80C681}"/>
              </a:ext>
            </a:extLst>
          </p:cNvPr>
          <p:cNvSpPr txBox="1"/>
          <p:nvPr/>
        </p:nvSpPr>
        <p:spPr>
          <a:xfrm>
            <a:off x="7415049" y="2562816"/>
            <a:ext cx="38684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400" dirty="0">
                <a:latin typeface="Bahnschrift SemiLight" panose="020B0502040204020203" pitchFamily="34" charset="0"/>
              </a:rPr>
              <a:t>👉 </a:t>
            </a:r>
            <a:r>
              <a:rPr lang="en-US" sz="2400" dirty="0">
                <a:latin typeface="Bahnschrift SemiLight" panose="020B0502040204020203" pitchFamily="34" charset="0"/>
              </a:rPr>
              <a:t>TAILWIND CSS</a:t>
            </a:r>
          </a:p>
          <a:p>
            <a:endParaRPr lang="en-US" sz="2400" dirty="0">
              <a:latin typeface="Bahnschrift SemiLight" panose="020B0502040204020203" pitchFamily="34" charset="0"/>
            </a:endParaRPr>
          </a:p>
          <a:p>
            <a:r>
              <a:rPr lang="hr-HR" sz="2400" dirty="0">
                <a:latin typeface="Bahnschrift SemiLight" panose="020B0502040204020203" pitchFamily="34" charset="0"/>
              </a:rPr>
              <a:t>👉 </a:t>
            </a:r>
            <a:r>
              <a:rPr lang="en-US" sz="2400" dirty="0">
                <a:latin typeface="Bahnschrift SemiLight" panose="020B0502040204020203" pitchFamily="34" charset="0"/>
              </a:rPr>
              <a:t>BULMA</a:t>
            </a:r>
          </a:p>
          <a:p>
            <a:endParaRPr lang="en-US" sz="2400" dirty="0">
              <a:latin typeface="Bahnschrift SemiLight" panose="020B0502040204020203" pitchFamily="34" charset="0"/>
            </a:endParaRPr>
          </a:p>
          <a:p>
            <a:r>
              <a:rPr lang="hr-HR" sz="2400" dirty="0">
                <a:latin typeface="Bahnschrift SemiLight" panose="020B0502040204020203" pitchFamily="34" charset="0"/>
              </a:rPr>
              <a:t>👉 </a:t>
            </a:r>
            <a:r>
              <a:rPr lang="en-US" sz="2400" dirty="0">
                <a:latin typeface="Bahnschrift SemiLight" panose="020B0502040204020203" pitchFamily="34" charset="0"/>
              </a:rPr>
              <a:t>KENDO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F80288-EF3B-284A-CE58-F7DACEBF0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35" y="2562816"/>
            <a:ext cx="4185608" cy="16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637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ABC0F-295B-6A96-11D2-CB2642E63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DE18-EB5D-D3BB-7761-18DAB39E0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58885-F4D0-584F-A3FC-4C0D38A8B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2"/>
              </a:rPr>
              <a:t>MDN – Flexbox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3"/>
              </a:rPr>
              <a:t>MDN – Grid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4"/>
              </a:rPr>
              <a:t>Bootstrap Documentation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5"/>
              </a:rPr>
              <a:t>Tailwind CSS Documentation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hlinkClick r:id="rId6"/>
              </a:rPr>
              <a:t>Bulma Documentation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093589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B6FFB-0AE4-25F3-D1EF-ED8EA5AA8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ADB6AE-186E-BA07-DB21-32E6419E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FINAL EXERCISE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80ECB-F198-D148-616B-598449312C8E}"/>
              </a:ext>
            </a:extLst>
          </p:cNvPr>
          <p:cNvSpPr txBox="1"/>
          <p:nvPr/>
        </p:nvSpPr>
        <p:spPr>
          <a:xfrm>
            <a:off x="235132" y="2197893"/>
            <a:ext cx="1172988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ahnschrift SemiLight" panose="020B0502040204020203" pitchFamily="34" charset="0"/>
              </a:rPr>
              <a:t>Enhance Your Classroom Management Website with CSS and Responsive Design</a:t>
            </a:r>
          </a:p>
          <a:p>
            <a:r>
              <a:rPr lang="en-US" sz="2000" dirty="0">
                <a:latin typeface="Bahnschrift SemiLight" panose="020B0502040204020203" pitchFamily="34" charset="0"/>
              </a:rPr>
              <a:t>✅ </a:t>
            </a:r>
            <a:r>
              <a:rPr lang="en-US" sz="2000" b="1" dirty="0">
                <a:latin typeface="Bahnschrift SemiLight" panose="020B0502040204020203" pitchFamily="34" charset="0"/>
              </a:rPr>
              <a:t>Add CSS Styling:</a:t>
            </a:r>
            <a:endParaRPr lang="en-US" sz="2000" dirty="0">
              <a:latin typeface="Bahnschrift Semi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Light" panose="020B0502040204020203" pitchFamily="34" charset="0"/>
              </a:rPr>
              <a:t>Improve the look and feel of your classroom management website by adding custom CSS styles.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Light" panose="020B0502040204020203" pitchFamily="34" charset="0"/>
              </a:rPr>
              <a:t>Ensure that the design is visually appealing and consistent.</a:t>
            </a:r>
          </a:p>
          <a:p>
            <a:r>
              <a:rPr lang="en-US" sz="2000" dirty="0">
                <a:latin typeface="Bahnschrift SemiLight" panose="020B0502040204020203" pitchFamily="34" charset="0"/>
              </a:rPr>
              <a:t>✅ </a:t>
            </a:r>
            <a:r>
              <a:rPr lang="en-US" sz="2000" b="1" dirty="0">
                <a:latin typeface="Bahnschrift SemiLight" panose="020B0502040204020203" pitchFamily="34" charset="0"/>
              </a:rPr>
              <a:t>Use a Responsive Framework:</a:t>
            </a:r>
            <a:endParaRPr lang="en-US" sz="2000" dirty="0">
              <a:latin typeface="Bahnschrift Semi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Light" panose="020B0502040204020203" pitchFamily="34" charset="0"/>
              </a:rPr>
              <a:t>To make development easier and ensure responsiveness, use any popular framework like </a:t>
            </a:r>
            <a:r>
              <a:rPr lang="en-US" sz="2000" b="1" dirty="0">
                <a:latin typeface="Bahnschrift SemiLight" panose="020B0502040204020203" pitchFamily="34" charset="0"/>
              </a:rPr>
              <a:t>Bootstrap</a:t>
            </a:r>
            <a:r>
              <a:rPr lang="en-US" sz="2000" dirty="0">
                <a:latin typeface="Bahnschrift SemiLight" panose="020B0502040204020203" pitchFamily="34" charset="0"/>
              </a:rPr>
              <a:t>, </a:t>
            </a:r>
            <a:r>
              <a:rPr lang="en-US" sz="2000" b="1" dirty="0" err="1">
                <a:latin typeface="Bahnschrift SemiLight" panose="020B0502040204020203" pitchFamily="34" charset="0"/>
              </a:rPr>
              <a:t>Bulma</a:t>
            </a:r>
            <a:r>
              <a:rPr lang="en-US" sz="2000" dirty="0">
                <a:latin typeface="Bahnschrift SemiLight" panose="020B0502040204020203" pitchFamily="34" charset="0"/>
              </a:rPr>
              <a:t>, or any other framework of your choice.</a:t>
            </a:r>
          </a:p>
          <a:p>
            <a:r>
              <a:rPr lang="en-US" sz="2000" dirty="0">
                <a:latin typeface="Bahnschrift SemiLight" panose="020B0502040204020203" pitchFamily="34" charset="0"/>
              </a:rPr>
              <a:t>✅ </a:t>
            </a:r>
            <a:r>
              <a:rPr lang="en-US" sz="2000" b="1" dirty="0">
                <a:latin typeface="Bahnschrift SemiLight" panose="020B0502040204020203" pitchFamily="34" charset="0"/>
              </a:rPr>
              <a:t>Ensure Full Responsiveness:</a:t>
            </a:r>
            <a:endParaRPr lang="en-US" sz="2000" dirty="0">
              <a:latin typeface="Bahnschrift Semi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Light" panose="020B0502040204020203" pitchFamily="34" charset="0"/>
              </a:rPr>
              <a:t>The website should be fully responsive, adapting seamlessly to both mobile and large screens.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Light" panose="020B0502040204020203" pitchFamily="34" charset="0"/>
              </a:rPr>
              <a:t>Optimize the layout and elements to provide a smooth user experience on different screen sizes.</a:t>
            </a:r>
          </a:p>
          <a:p>
            <a:r>
              <a:rPr lang="en-US" sz="2000" dirty="0">
                <a:latin typeface="Bahnschrift SemiLight" panose="020B0502040204020203" pitchFamily="34" charset="0"/>
              </a:rPr>
              <a:t>✅ </a:t>
            </a:r>
            <a:r>
              <a:rPr lang="en-US" sz="2000" b="1" dirty="0">
                <a:latin typeface="Bahnschrift SemiLight" panose="020B0502040204020203" pitchFamily="34" charset="0"/>
              </a:rPr>
              <a:t>Update on GitHub:</a:t>
            </a:r>
            <a:endParaRPr lang="en-US" sz="2000" dirty="0">
              <a:latin typeface="Bahnschrift SemiLight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Light" panose="020B0502040204020203" pitchFamily="34" charset="0"/>
              </a:rPr>
              <a:t>Once the improvements are complete, commit and push the updated code to your </a:t>
            </a:r>
            <a:r>
              <a:rPr lang="en-US" sz="2000" b="1" dirty="0">
                <a:latin typeface="Bahnschrift SemiLight" panose="020B0502040204020203" pitchFamily="34" charset="0"/>
              </a:rPr>
              <a:t>GitHub repository</a:t>
            </a:r>
            <a:r>
              <a:rPr lang="en-US" sz="2000" dirty="0">
                <a:latin typeface="Bahnschrift SemiLight" panose="020B0502040204020203" pitchFamily="34" charset="0"/>
              </a:rPr>
              <a:t>.</a:t>
            </a:r>
          </a:p>
          <a:p>
            <a:r>
              <a:rPr lang="en-US" sz="2000" dirty="0">
                <a:latin typeface="Bahnschrift SemiLight" panose="020B0502040204020203" pitchFamily="34" charset="0"/>
              </a:rPr>
              <a:t>👉 This will make your site more professional and user-friendly across all devices! 😎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79156-E858-0F9B-2637-884323FF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6971" y="4635272"/>
            <a:ext cx="2250942" cy="1768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A3B294-D4D7-0492-8CBC-CF5B0BD9B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0695" y="4635272"/>
            <a:ext cx="1165088" cy="14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940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10B60-9960-CE72-66FA-4C065B323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8A09F2-BBB4-9B32-38EF-20C64A36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FINAL EXERCISE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7BE944-7D55-2A62-E57B-551C99370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980" y="2553954"/>
            <a:ext cx="4677767" cy="367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FD7D0C-FA63-AED4-F06E-22852D7EE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29" y="2553954"/>
            <a:ext cx="2883101" cy="350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7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D07B8-5D3C-7B16-9E65-46BE90AC8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AF7871-BBD2-3703-C767-960DE6AE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PARAGRAF</a:t>
            </a:r>
            <a:endParaRPr lang="hr-HR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903C23-8647-5E8F-D632-D1BF9B18C3CB}"/>
              </a:ext>
            </a:extLst>
          </p:cNvPr>
          <p:cNvSpPr txBox="1">
            <a:spLocks/>
          </p:cNvSpPr>
          <p:nvPr/>
        </p:nvSpPr>
        <p:spPr>
          <a:xfrm>
            <a:off x="907544" y="2251276"/>
            <a:ext cx="9298052" cy="12344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💡 The paragraph element&lt;p&gt; is used to format the text into separate paragraphs
👉 Without &lt;p&gt; tags, all the text would be in one long block.
👉 It separates the text and adds visual spacing between paragraphs.
👉 Screen readers use &lt;p&gt; labels to help visually impaired users navigate through text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54602-C9F7-E275-3578-0CA8B1DCC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17" y="5371360"/>
            <a:ext cx="5002154" cy="11215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74A298-F4EF-80B6-80D1-E1DC3ED96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613" y="5371361"/>
            <a:ext cx="6188666" cy="11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421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4BA71B38-E77F-5BB2-B111-5F1D8CF5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hr-HR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425EDC8B-B1A0-A469-1C4C-CE760C8A66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59256"/>
            <a:ext cx="8413393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sr-Latn-RS" altLang="sr-Latn-R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Elements:</a:t>
            </a:r>
            <a:endParaRPr kumimoji="0" lang="sr-Latn-RS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Titles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Define page titles.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Paragraphs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Separate text into blocks.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Lists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Create ordered and unordered lists.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Links (Anchors)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Enable navigation between pages.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Images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Embed visuals with 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src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alt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attributes.</a:t>
            </a:r>
            <a:endParaRPr kumimoji="0" lang="sr-Latn-RS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Attributes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Provide additional element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Paths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Specify file locations (absolute/relative).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sr-Latn-RS" altLang="sr-Latn-R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 &amp; Best Practices:</a:t>
            </a:r>
            <a:endParaRPr kumimoji="0" lang="sr-Latn-RS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VS Code with Live Preview.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Close all tags properly and keep code readable.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Validate HTML to ensure compatibility and accessibility.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sr-Latn-RS" altLang="sr-Latn-R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Final Project:</a:t>
            </a:r>
            <a:endParaRPr kumimoji="0" lang="sr-Latn-RS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a basic HTML structure for a DIY Workshop Management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 forms, navigation, inventory tables, and realistic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Upload to GitHub as 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craftease-workshop-management</a:t>
            </a:r>
            <a:r>
              <a:rPr kumimoji="0" lang="sr-Latn-RS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sr-Latn-RS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65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1AC80-63AF-54CE-9195-581DBB24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A13E8-D403-F29A-098C-B43B46A0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LISTS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B9E64E-FEDA-A2A1-3565-D5A56548EDCC}"/>
              </a:ext>
            </a:extLst>
          </p:cNvPr>
          <p:cNvSpPr txBox="1">
            <a:spLocks/>
          </p:cNvSpPr>
          <p:nvPr/>
        </p:nvSpPr>
        <p:spPr>
          <a:xfrm>
            <a:off x="971982" y="1841394"/>
            <a:ext cx="7649504" cy="1211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latin typeface="Bahnschrift SemiLight" panose="020B0502040204020203" pitchFamily="34" charset="0"/>
              </a:rPr>
              <a:t>Common mistakes to avoid</a:t>
            </a:r>
            <a:r>
              <a:rPr lang="en-US" sz="2000" dirty="0">
                <a:latin typeface="Bahnschrift SemiLight" panose="020B0502040204020203" pitchFamily="34" charset="0"/>
              </a:rPr>
              <a:t>
Forgetting to close tags </a:t>
            </a:r>
            <a:r>
              <a:rPr lang="en-US" sz="2000" b="1" dirty="0">
                <a:latin typeface="Bahnschrift SemiLight" panose="020B0502040204020203" pitchFamily="34" charset="0"/>
              </a:rPr>
              <a:t>(&lt;/ul&gt; or &lt;/</a:t>
            </a:r>
            <a:r>
              <a:rPr lang="en-US" sz="2000" b="1" dirty="0" err="1">
                <a:latin typeface="Bahnschrift SemiLight" panose="020B0502040204020203" pitchFamily="34" charset="0"/>
              </a:rPr>
              <a:t>ol</a:t>
            </a:r>
            <a:r>
              <a:rPr lang="en-US" sz="2000" b="1" dirty="0">
                <a:latin typeface="Bahnschrift SemiLight" panose="020B0502040204020203" pitchFamily="34" charset="0"/>
              </a:rPr>
              <a:t>&gt;).</a:t>
            </a:r>
          </a:p>
          <a:p>
            <a:pPr algn="l"/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Incorrect code indentation, making it difficult to read and maintain.</a:t>
            </a:r>
          </a:p>
          <a:p>
            <a:pPr algn="l"/>
            <a:br>
              <a:rPr lang="en-US" sz="2000" dirty="0">
                <a:latin typeface="Bahnschrift SemiLight" panose="020B0502040204020203" pitchFamily="34" charset="0"/>
              </a:rPr>
            </a:br>
            <a:r>
              <a:rPr lang="en-US" sz="2000" dirty="0">
                <a:latin typeface="Bahnschrift SemiLight" panose="020B0502040204020203" pitchFamily="34" charset="0"/>
              </a:rPr>
              <a:t>Setting &lt;/li&gt; before closing a nested list instead of after 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447EC-40C3-B497-3F3D-666D8B84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359729"/>
            <a:ext cx="4940899" cy="2198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C44FA7-0A7B-940C-CBA5-070D8827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974" y="4055708"/>
            <a:ext cx="3297343" cy="24371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CD0FCD-6898-AADE-03C5-D6755E43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586" y="4359729"/>
            <a:ext cx="2628900" cy="24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91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2F9D9-FCFB-E1E0-7CC2-32EF4ECC0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3616E-DFFE-7002-B38C-61390838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LIST – EXERCISE 2</a:t>
            </a:r>
            <a:endParaRPr lang="hr-H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714402-9DB1-5E36-481A-137B83AB33B2}"/>
              </a:ext>
            </a:extLst>
          </p:cNvPr>
          <p:cNvSpPr txBox="1">
            <a:spLocks/>
          </p:cNvSpPr>
          <p:nvPr/>
        </p:nvSpPr>
        <p:spPr>
          <a:xfrm>
            <a:off x="1159329" y="3713264"/>
            <a:ext cx="6482442" cy="92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Bahnschrift SemiLight" panose="020B0502040204020203" pitchFamily="34" charset="0"/>
              </a:rPr>
              <a:t>Recreate image in html code</a:t>
            </a:r>
            <a:endParaRPr lang="hr-HR" dirty="0">
              <a:latin typeface="Bahnschrift Semi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FA3A6-CAC4-8F98-7C21-46C4C28D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658" y="1895515"/>
            <a:ext cx="5467928" cy="47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810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556</TotalTime>
  <Words>6380</Words>
  <Application>Microsoft Office PowerPoint</Application>
  <PresentationFormat>Widescreen</PresentationFormat>
  <Paragraphs>511</Paragraphs>
  <Slides>70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Arial</vt:lpstr>
      <vt:lpstr>Arial Unicode MS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HTML-introduction</vt:lpstr>
      <vt:lpstr>HOW WEBSITES WORK</vt:lpstr>
      <vt:lpstr>HTML</vt:lpstr>
      <vt:lpstr>HTML TITLES</vt:lpstr>
      <vt:lpstr>HTML TITLES – EXERCISE 1</vt:lpstr>
      <vt:lpstr>HTML LISTS</vt:lpstr>
      <vt:lpstr>HTML PARAGRAF</vt:lpstr>
      <vt:lpstr>HTML LISTS</vt:lpstr>
      <vt:lpstr>HTML LIST – EXERCISE 2</vt:lpstr>
      <vt:lpstr>HTML ATTRIBUTES</vt:lpstr>
      <vt:lpstr>HTML ANCHOR</vt:lpstr>
      <vt:lpstr>HTML IMAGE</vt:lpstr>
      <vt:lpstr>HTML ATTRIBUTES – EXERCISE 3</vt:lpstr>
      <vt:lpstr>HTML PATHS</vt:lpstr>
      <vt:lpstr>HTML IMAGES – EXERCISE 4</vt:lpstr>
      <vt:lpstr>HTML MULTIPAGE</vt:lpstr>
      <vt:lpstr>HTML LINKS – EXERCISE 5</vt:lpstr>
      <vt:lpstr>HTML – FINAL EXERCISE</vt:lpstr>
      <vt:lpstr>HTML – FINAL EXERCISE</vt:lpstr>
      <vt:lpstr>HTML – FINAL EXERCISE</vt:lpstr>
      <vt:lpstr>PowerPoint Presentation</vt:lpstr>
      <vt:lpstr>PowerPoint Presentation</vt:lpstr>
      <vt:lpstr>CSS</vt:lpstr>
      <vt:lpstr>CSS</vt:lpstr>
      <vt:lpstr>CSS</vt:lpstr>
      <vt:lpstr>PowerPoint Presentation</vt:lpstr>
      <vt:lpstr>CSS-INLINE CSS</vt:lpstr>
      <vt:lpstr>CSS-INTERNAL CSS</vt:lpstr>
      <vt:lpstr>CSS-EXTERNAL CSS</vt:lpstr>
      <vt:lpstr>PowerPoint Presentation</vt:lpstr>
      <vt:lpstr>CSS – EXERCISE 1</vt:lpstr>
      <vt:lpstr>CSS-ELEMENT SELECTORS</vt:lpstr>
      <vt:lpstr>CSS-CLASS SELECTORS</vt:lpstr>
      <vt:lpstr>CSS-ID SELECTORS</vt:lpstr>
      <vt:lpstr>CSS-ATTRIBUTE SELECTORS</vt:lpstr>
      <vt:lpstr>CSS-UNIVERSAL SELECTORS</vt:lpstr>
      <vt:lpstr>PowerPoint Presentation</vt:lpstr>
      <vt:lpstr>CSS – EXERCISE 2</vt:lpstr>
      <vt:lpstr>CSS-CHROME DEVELOPER TOOLS</vt:lpstr>
      <vt:lpstr>CSS-CHROME DEVELOPER TOOLS</vt:lpstr>
      <vt:lpstr>CSS-CHROME DEVELOPER TOOLS</vt:lpstr>
      <vt:lpstr>CSS-CHROME DEVELOPER TOOLS</vt:lpstr>
      <vt:lpstr>PowerPoint Presentation</vt:lpstr>
      <vt:lpstr>CSS-BOX MODEL</vt:lpstr>
      <vt:lpstr>CSS-DIV ELEMENT</vt:lpstr>
      <vt:lpstr>CSS-CASCADE AND SPECIFICITY</vt:lpstr>
      <vt:lpstr>CSS-STYLE TYPE PRIORITY</vt:lpstr>
      <vt:lpstr>CSS-SELECTOR SPECIFICITY PRIORITY</vt:lpstr>
      <vt:lpstr>CSS-!important RULE</vt:lpstr>
      <vt:lpstr>PowerPoint Presentation</vt:lpstr>
      <vt:lpstr>CSS – EXERCISE 3</vt:lpstr>
      <vt:lpstr>CSS – POSITIONING</vt:lpstr>
      <vt:lpstr>CSS – POSITIONING</vt:lpstr>
      <vt:lpstr>CSS – POSITIONING</vt:lpstr>
      <vt:lpstr>PowerPoint Presentation</vt:lpstr>
      <vt:lpstr>CSS – EXERCISE 4</vt:lpstr>
      <vt:lpstr>CSS – DISPLAY</vt:lpstr>
      <vt:lpstr>CSS – DISPLAY</vt:lpstr>
      <vt:lpstr>PowerPoint Presentation</vt:lpstr>
      <vt:lpstr>CSS – EXERCISE 5</vt:lpstr>
      <vt:lpstr>CSS – FLOAT</vt:lpstr>
      <vt:lpstr>CSS – FLOAT</vt:lpstr>
      <vt:lpstr>PowerPoint Presentation</vt:lpstr>
      <vt:lpstr>CSS – EXERCISE 6</vt:lpstr>
      <vt:lpstr>CSS – RESPONSIVNESS</vt:lpstr>
      <vt:lpstr>CSS – RESPONSIVNESS</vt:lpstr>
      <vt:lpstr>PowerPoint Presentation</vt:lpstr>
      <vt:lpstr>CSS – FINAL EXERCISE</vt:lpstr>
      <vt:lpstr>CSS – FINAL EXERCISE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 Duvnjak</cp:lastModifiedBy>
  <cp:revision>111</cp:revision>
  <dcterms:created xsi:type="dcterms:W3CDTF">2024-02-12T13:35:47Z</dcterms:created>
  <dcterms:modified xsi:type="dcterms:W3CDTF">2025-07-10T10:26:49Z</dcterms:modified>
</cp:coreProperties>
</file>